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5" r:id="rId2"/>
    <p:sldId id="266" r:id="rId3"/>
    <p:sldId id="258" r:id="rId4"/>
    <p:sldId id="257" r:id="rId5"/>
    <p:sldId id="260" r:id="rId6"/>
    <p:sldId id="268" r:id="rId7"/>
    <p:sldId id="259" r:id="rId8"/>
    <p:sldId id="261" r:id="rId9"/>
    <p:sldId id="262" r:id="rId10"/>
    <p:sldId id="263" r:id="rId11"/>
    <p:sldId id="264" r:id="rId12"/>
    <p:sldId id="267"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0"/>
    <p:restoredTop sz="94694"/>
  </p:normalViewPr>
  <p:slideViewPr>
    <p:cSldViewPr snapToGrid="0">
      <p:cViewPr varScale="1">
        <p:scale>
          <a:sx n="117" d="100"/>
          <a:sy n="117" d="100"/>
        </p:scale>
        <p:origin x="1136" y="168"/>
      </p:cViewPr>
      <p:guideLst>
        <p:guide orient="horz" pos="2160"/>
        <p:guide pos="3840"/>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CB271-120A-F540-B49D-BA489FE92550}" type="datetimeFigureOut">
              <a:rPr kumimoji="1" lang="ja-JP" altLang="en-US" smtClean="0"/>
              <a:t>2024/7/10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4DCEF-863B-3745-B5E8-C6BBDDEF1135}" type="slidenum">
              <a:rPr kumimoji="1" lang="ja-JP" altLang="en-US" smtClean="0"/>
              <a:t>‹#›</a:t>
            </a:fld>
            <a:endParaRPr kumimoji="1" lang="ja-JP" altLang="en-US"/>
          </a:p>
        </p:txBody>
      </p:sp>
    </p:spTree>
    <p:extLst>
      <p:ext uri="{BB962C8B-B14F-4D97-AF65-F5344CB8AC3E}">
        <p14:creationId xmlns:p14="http://schemas.microsoft.com/office/powerpoint/2010/main" val="30770144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本日は発表の機会をいただきありがとうございます</a:t>
            </a:r>
            <a:endParaRPr lang="en-US" altLang="ja-JP" dirty="0"/>
          </a:p>
          <a:p>
            <a:r>
              <a:rPr kumimoji="1" lang="ja-JP" altLang="en-US"/>
              <a:t>始めさせていただきます</a:t>
            </a:r>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1</a:t>
            </a:fld>
            <a:endParaRPr kumimoji="1" lang="ja-JP" altLang="en-US"/>
          </a:p>
        </p:txBody>
      </p:sp>
    </p:spTree>
    <p:extLst>
      <p:ext uri="{BB962C8B-B14F-4D97-AF65-F5344CB8AC3E}">
        <p14:creationId xmlns:p14="http://schemas.microsoft.com/office/powerpoint/2010/main" val="559276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ND</a:t>
            </a:r>
            <a:r>
              <a:rPr kumimoji="1" lang="ja-JP" altLang="en-US"/>
              <a:t>での</a:t>
            </a:r>
            <a:r>
              <a:rPr kumimoji="1" lang="en-US" altLang="ja-JP" dirty="0"/>
              <a:t>1</a:t>
            </a:r>
            <a:r>
              <a:rPr kumimoji="1" lang="ja-JP" altLang="en-US"/>
              <a:t>年</a:t>
            </a:r>
            <a:r>
              <a:rPr kumimoji="1" lang="en-US" altLang="ja-JP" dirty="0"/>
              <a:t>4</a:t>
            </a:r>
            <a:r>
              <a:rPr kumimoji="1" lang="ja-JP" altLang="en-US"/>
              <a:t>ヶ月を振り返って、これはやってよかったなということですが、</a:t>
            </a:r>
            <a:endParaRPr kumimoji="1" lang="en-US" altLang="ja-JP" dirty="0"/>
          </a:p>
          <a:p>
            <a:r>
              <a:rPr lang="ja-JP" altLang="en-US"/>
              <a:t>まず</a:t>
            </a:r>
            <a:r>
              <a:rPr lang="en-US" altLang="ja-JP" dirty="0"/>
              <a:t>ND</a:t>
            </a:r>
            <a:r>
              <a:rPr lang="ja-JP" altLang="en-US"/>
              <a:t>が終わったあとの夕方の時間の自習ですね。</a:t>
            </a:r>
            <a:endParaRPr lang="en-US" altLang="ja-JP" dirty="0"/>
          </a:p>
          <a:p>
            <a:r>
              <a:rPr kumimoji="1" lang="ja-JP" altLang="en-US"/>
              <a:t>これは</a:t>
            </a:r>
            <a:r>
              <a:rPr kumimoji="1" lang="en-US" altLang="ja-JP" dirty="0"/>
              <a:t>3</a:t>
            </a:r>
            <a:r>
              <a:rPr kumimoji="1" lang="ja-JP" altLang="en-US"/>
              <a:t>月に卒業した堀江さんと一緒にやってたんですが、成果物の製作や就活について人とたくさん話すことで、いろんなアイデアをもらえましたし、就活への心の準備も自然にできたなと感じます。</a:t>
            </a:r>
            <a:endParaRPr kumimoji="1" lang="en-US" altLang="ja-JP" dirty="0"/>
          </a:p>
          <a:p>
            <a:endParaRPr lang="en-US" altLang="ja-JP" dirty="0"/>
          </a:p>
          <a:p>
            <a:r>
              <a:rPr kumimoji="1" lang="ja-JP" altLang="en-US"/>
              <a:t>就活への準備ということで言いますと、去年</a:t>
            </a:r>
            <a:r>
              <a:rPr kumimoji="1" lang="en-US" altLang="ja-JP" dirty="0"/>
              <a:t>10</a:t>
            </a:r>
            <a:r>
              <a:rPr kumimoji="1" lang="ja-JP" altLang="en-US"/>
              <a:t>月に就活フェアに行って、</a:t>
            </a:r>
            <a:r>
              <a:rPr lang="ja-JP" altLang="en-US"/>
              <a:t>企業の人事の方と直接話をして、企業の温度感というか、面接の雰囲気みたいなものを早いうちに肌で感じられたのが良かったです。</a:t>
            </a:r>
            <a:endParaRPr lang="en-US" altLang="ja-JP" dirty="0"/>
          </a:p>
          <a:p>
            <a:endParaRPr kumimoji="1" lang="en-US" altLang="ja-JP" dirty="0"/>
          </a:p>
          <a:p>
            <a:r>
              <a:rPr lang="ja-JP" altLang="en-US"/>
              <a:t>マナビ</a:t>
            </a:r>
            <a:r>
              <a:rPr lang="en-US" altLang="ja-JP" dirty="0"/>
              <a:t>DX</a:t>
            </a:r>
            <a:r>
              <a:rPr lang="ja-JP" altLang="en-US"/>
              <a:t>と</a:t>
            </a:r>
            <a:r>
              <a:rPr lang="en-US" altLang="ja-JP" dirty="0"/>
              <a:t>JPT</a:t>
            </a:r>
            <a:r>
              <a:rPr lang="ja-JP" altLang="en-US"/>
              <a:t>、</a:t>
            </a:r>
            <a:r>
              <a:rPr lang="en-US" altLang="ja-JP" dirty="0"/>
              <a:t>JPT</a:t>
            </a:r>
            <a:r>
              <a:rPr lang="ja-JP" altLang="en-US"/>
              <a:t>とは日揮パラレルテクノロジーズさんという企業ですけども、そこの主催のハッカソンでは、</a:t>
            </a:r>
            <a:r>
              <a:rPr lang="en-US" altLang="ja-JP" dirty="0"/>
              <a:t>ND</a:t>
            </a:r>
            <a:r>
              <a:rPr lang="ja-JP" altLang="en-US"/>
              <a:t>以外でデータ分析とか機械学習とか</a:t>
            </a:r>
            <a:r>
              <a:rPr lang="en-US" altLang="ja-JP" dirty="0"/>
              <a:t>DX</a:t>
            </a:r>
            <a:r>
              <a:rPr lang="ja-JP" altLang="en-US"/>
              <a:t>に関わってる人達と話すことができましたし、また</a:t>
            </a:r>
            <a:r>
              <a:rPr lang="en-US" altLang="ja-JP" dirty="0"/>
              <a:t>ND</a:t>
            </a:r>
            <a:r>
              <a:rPr lang="ja-JP" altLang="en-US"/>
              <a:t>の成果物とはまた違う方向性で課題を仕上げる経験ができました。</a:t>
            </a:r>
            <a:endParaRPr lang="en-US" altLang="ja-JP" dirty="0"/>
          </a:p>
          <a:p>
            <a:endParaRPr kumimoji="1" lang="en-US" altLang="ja-JP" dirty="0"/>
          </a:p>
          <a:p>
            <a:r>
              <a:rPr lang="en-US" altLang="ja-JP" dirty="0"/>
              <a:t>IT</a:t>
            </a:r>
            <a:r>
              <a:rPr lang="ja-JP" altLang="en-US"/>
              <a:t>支援主催のデモインターンというのは、</a:t>
            </a:r>
            <a:r>
              <a:rPr lang="en-US" altLang="ja-JP" dirty="0"/>
              <a:t>IT</a:t>
            </a:r>
            <a:r>
              <a:rPr lang="ja-JP" altLang="en-US"/>
              <a:t>支援員の方を顧客や上長に見立てて要件定義と開発とプレゼンテーションを行うというものなんですが、</a:t>
            </a:r>
            <a:endParaRPr lang="en-US" altLang="ja-JP" dirty="0"/>
          </a:p>
          <a:p>
            <a:r>
              <a:rPr lang="ja-JP" altLang="en-US"/>
              <a:t>ソリューション開発の実務の雰囲気はこんな感じかなということを体験できましたし、自分はわりとそこに適性があるんじゃないかとも思えた経験でした。</a:t>
            </a:r>
            <a:endParaRPr lang="en-US" altLang="ja-JP" dirty="0"/>
          </a:p>
          <a:p>
            <a:endParaRPr kumimoji="1" lang="en-US" altLang="ja-JP" dirty="0"/>
          </a:p>
          <a:p>
            <a:r>
              <a:rPr lang="ja-JP" altLang="en-US"/>
              <a:t>総じて言いますと、人と話したり、いろんな環境に身をおいてみる、いろんな方向にボールを投げて返してもらうことで、気づきがあったり考えが前に進むことが多かったなあと振り返ります。</a:t>
            </a:r>
            <a:endParaRPr kumimoji="1" lang="ja-JP" altLang="en-US"/>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10</a:t>
            </a:fld>
            <a:endParaRPr kumimoji="1" lang="ja-JP" altLang="en-US"/>
          </a:p>
        </p:txBody>
      </p:sp>
    </p:spTree>
    <p:extLst>
      <p:ext uri="{BB962C8B-B14F-4D97-AF65-F5344CB8AC3E}">
        <p14:creationId xmlns:p14="http://schemas.microsoft.com/office/powerpoint/2010/main" val="250373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a:t>
            </a:r>
            <a:r>
              <a:rPr kumimoji="1" lang="en-US" altLang="ja-JP" dirty="0"/>
              <a:t>ND</a:t>
            </a:r>
            <a:r>
              <a:rPr kumimoji="1" lang="ja-JP" altLang="en-US"/>
              <a:t>での生活において役にたったものですが、</a:t>
            </a:r>
            <a:endParaRPr kumimoji="1" lang="en-US" altLang="ja-JP" dirty="0"/>
          </a:p>
          <a:p>
            <a:r>
              <a:rPr lang="ja-JP" altLang="en-US"/>
              <a:t>まず</a:t>
            </a:r>
            <a:r>
              <a:rPr lang="en-US" altLang="ja-JP" dirty="0"/>
              <a:t>Notion</a:t>
            </a:r>
            <a:r>
              <a:rPr lang="ja-JP" altLang="en-US"/>
              <a:t>ですね。</a:t>
            </a:r>
            <a:endParaRPr lang="en-US" altLang="ja-JP" dirty="0"/>
          </a:p>
          <a:p>
            <a:r>
              <a:rPr lang="ja-JP" altLang="en-US"/>
              <a:t>準備性講座のメモをとったり、スケジュール管理やタスク管理をしたりするのに役に立ちました。</a:t>
            </a:r>
            <a:endParaRPr lang="en-US" altLang="ja-JP" dirty="0"/>
          </a:p>
          <a:p>
            <a:r>
              <a:rPr kumimoji="1" lang="ja-JP" altLang="en-US"/>
              <a:t>私が</a:t>
            </a:r>
            <a:r>
              <a:rPr kumimoji="1" lang="en-US" altLang="ja-JP" dirty="0"/>
              <a:t>ND</a:t>
            </a:r>
            <a:r>
              <a:rPr kumimoji="1" lang="ja-JP" altLang="en-US"/>
              <a:t>でやってきたことの記録はだいたい全部この</a:t>
            </a:r>
            <a:r>
              <a:rPr kumimoji="1" lang="en-US" altLang="ja-JP" dirty="0"/>
              <a:t>Notion</a:t>
            </a:r>
            <a:r>
              <a:rPr kumimoji="1" lang="ja-JP" altLang="en-US"/>
              <a:t>のアカウントに詰まってると言っても過言ではありません。</a:t>
            </a:r>
            <a:endParaRPr kumimoji="1" lang="en-US" altLang="ja-JP" dirty="0"/>
          </a:p>
          <a:p>
            <a:endParaRPr lang="en-US" altLang="ja-JP" dirty="0"/>
          </a:p>
          <a:p>
            <a:r>
              <a:rPr kumimoji="1" lang="ja-JP" altLang="en-US"/>
              <a:t>あとこの「データ</a:t>
            </a:r>
            <a:r>
              <a:rPr kumimoji="1" lang="en-US" altLang="ja-JP" dirty="0"/>
              <a:t>XAI</a:t>
            </a:r>
            <a:r>
              <a:rPr kumimoji="1" lang="ja-JP" altLang="en-US"/>
              <a:t>人材キャリア大全」という本ですが、</a:t>
            </a:r>
            <a:endParaRPr kumimoji="1" lang="en-US" altLang="ja-JP" dirty="0"/>
          </a:p>
          <a:p>
            <a:r>
              <a:rPr lang="ja-JP" altLang="en-US"/>
              <a:t>これを入所後まもなくの時期に読んで、データサイエンスの業界におけるいろんな職種の役割とかキャリア形成とかをざっくり把握したことが、就活の前知識や、</a:t>
            </a:r>
            <a:r>
              <a:rPr lang="en-US" altLang="ja-JP" dirty="0"/>
              <a:t>IT</a:t>
            </a:r>
            <a:r>
              <a:rPr lang="ja-JP" altLang="en-US"/>
              <a:t>学習でなにをやっていくか考える上で役に立ちました。</a:t>
            </a:r>
            <a:endParaRPr lang="en-US" altLang="ja-JP" dirty="0"/>
          </a:p>
          <a:p>
            <a:r>
              <a:rPr lang="ja-JP" altLang="en-US"/>
              <a:t>エンジニアのポートフォリオの作り方についても書いてあって、成果物作成の上でも役に立つ本だと思います。</a:t>
            </a:r>
            <a:endParaRPr lang="en-US" altLang="ja-JP" dirty="0"/>
          </a:p>
          <a:p>
            <a:r>
              <a:rPr kumimoji="1" lang="ja-JP" altLang="en-US"/>
              <a:t>この本は</a:t>
            </a:r>
            <a:r>
              <a:rPr kumimoji="1" lang="en-US" altLang="ja-JP" dirty="0"/>
              <a:t>ND</a:t>
            </a:r>
            <a:r>
              <a:rPr kumimoji="1" lang="ja-JP" altLang="en-US"/>
              <a:t>に置いていくのでよかったら読んでみてください。</a:t>
            </a:r>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11</a:t>
            </a:fld>
            <a:endParaRPr kumimoji="1" lang="ja-JP" altLang="en-US"/>
          </a:p>
        </p:txBody>
      </p:sp>
    </p:spTree>
    <p:extLst>
      <p:ext uri="{BB962C8B-B14F-4D97-AF65-F5344CB8AC3E}">
        <p14:creationId xmlns:p14="http://schemas.microsoft.com/office/powerpoint/2010/main" val="4251784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そういったところで発表は以上になります</a:t>
            </a:r>
            <a:r>
              <a:rPr lang="ja-JP" altLang="en-US"/>
              <a:t>。</a:t>
            </a:r>
            <a:endParaRPr lang="en-US" altLang="ja-JP" dirty="0"/>
          </a:p>
          <a:p>
            <a:r>
              <a:rPr kumimoji="1" lang="en-US" altLang="ja-JP" dirty="0"/>
              <a:t>1</a:t>
            </a:r>
            <a:r>
              <a:rPr kumimoji="1" lang="ja-JP" altLang="en-US"/>
              <a:t>年</a:t>
            </a:r>
            <a:r>
              <a:rPr kumimoji="1" lang="en-US" altLang="ja-JP" dirty="0"/>
              <a:t>4</a:t>
            </a:r>
            <a:r>
              <a:rPr kumimoji="1" lang="ja-JP" altLang="en-US"/>
              <a:t>ヶ月みなさん大変お世話になりました。</a:t>
            </a:r>
            <a:endParaRPr kumimoji="1" lang="en-US" altLang="ja-JP" dirty="0"/>
          </a:p>
          <a:p>
            <a:r>
              <a:rPr lang="ja-JP" altLang="en-US"/>
              <a:t>この写真は、昼休みによく散歩に行っていた</a:t>
            </a:r>
            <a:r>
              <a:rPr lang="en-US" altLang="ja-JP" dirty="0"/>
              <a:t>ND</a:t>
            </a:r>
            <a:r>
              <a:rPr lang="ja-JP" altLang="en-US"/>
              <a:t>近くの</a:t>
            </a:r>
            <a:r>
              <a:rPr lang="ja-JP" altLang="en-US" b="0" i="0">
                <a:solidFill>
                  <a:srgbClr val="001D35"/>
                </a:solidFill>
                <a:effectLst/>
                <a:highlight>
                  <a:srgbClr val="FFFFFF"/>
                </a:highlight>
                <a:latin typeface="Google Sans"/>
              </a:rPr>
              <a:t>幸ケ谷公園で撮ったものです。</a:t>
            </a:r>
            <a:endParaRPr lang="en-US" altLang="ja-JP" dirty="0">
              <a:solidFill>
                <a:srgbClr val="001D35"/>
              </a:solidFill>
              <a:highlight>
                <a:srgbClr val="FFFFFF"/>
              </a:highlight>
              <a:latin typeface="Google Sans"/>
            </a:endParaRPr>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12</a:t>
            </a:fld>
            <a:endParaRPr kumimoji="1" lang="ja-JP" altLang="en-US"/>
          </a:p>
        </p:txBody>
      </p:sp>
    </p:spTree>
    <p:extLst>
      <p:ext uri="{BB962C8B-B14F-4D97-AF65-F5344CB8AC3E}">
        <p14:creationId xmlns:p14="http://schemas.microsoft.com/office/powerpoint/2010/main" val="229544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まず私の自己紹介をいたします</a:t>
            </a:r>
            <a:endParaRPr lang="en-US" altLang="ja-JP" dirty="0"/>
          </a:p>
          <a:p>
            <a:r>
              <a:rPr kumimoji="1" lang="ja-JP" altLang="en-US"/>
              <a:t>私野田真です。年は</a:t>
            </a:r>
            <a:r>
              <a:rPr kumimoji="1" lang="en-US" altLang="ja-JP" dirty="0"/>
              <a:t>41</a:t>
            </a:r>
            <a:r>
              <a:rPr kumimoji="1" lang="ja-JP" altLang="en-US"/>
              <a:t>才です。</a:t>
            </a:r>
            <a:endParaRPr kumimoji="1" lang="en-US" altLang="ja-JP" dirty="0"/>
          </a:p>
          <a:p>
            <a:r>
              <a:rPr lang="ja-JP" altLang="en-US"/>
              <a:t>高校卒業後、何度か離職期間を挟みながら、まあいろんな仕事を転々としました。</a:t>
            </a:r>
            <a:endParaRPr lang="en-US" altLang="ja-JP" dirty="0"/>
          </a:p>
          <a:p>
            <a:r>
              <a:rPr kumimoji="1" lang="ja-JP" altLang="en-US"/>
              <a:t>プログラミングや機械学習の学習を始めたのは</a:t>
            </a:r>
            <a:r>
              <a:rPr kumimoji="1" lang="en-US" altLang="ja-JP" dirty="0"/>
              <a:t>ND</a:t>
            </a:r>
            <a:r>
              <a:rPr kumimoji="1" lang="ja-JP" altLang="en-US"/>
              <a:t>に入ってからですね。</a:t>
            </a:r>
            <a:endParaRPr kumimoji="1" lang="en-US" altLang="ja-JP" dirty="0"/>
          </a:p>
          <a:p>
            <a:endParaRPr lang="en-US" altLang="ja-JP" dirty="0"/>
          </a:p>
          <a:p>
            <a:r>
              <a:rPr kumimoji="1" lang="ja-JP" altLang="en-US"/>
              <a:t>書かれてるような感じで、うつ病は今かなり良くなってるんですが、歴が長くて、もう</a:t>
            </a:r>
            <a:r>
              <a:rPr kumimoji="1" lang="en-US" altLang="ja-JP" dirty="0"/>
              <a:t>30</a:t>
            </a:r>
            <a:r>
              <a:rPr kumimoji="1" lang="ja-JP" altLang="en-US"/>
              <a:t>年ぐらい</a:t>
            </a:r>
            <a:r>
              <a:rPr lang="ja-JP" altLang="en-US"/>
              <a:t>やってます</a:t>
            </a:r>
            <a:r>
              <a:rPr kumimoji="1" lang="ja-JP" altLang="en-US"/>
              <a:t>。</a:t>
            </a:r>
            <a:endParaRPr kumimoji="1" lang="en-US" altLang="ja-JP" dirty="0"/>
          </a:p>
          <a:p>
            <a:r>
              <a:rPr lang="ja-JP" altLang="en-US"/>
              <a:t>そして離職期間が長い、履歴書が穴だらけです。</a:t>
            </a:r>
            <a:endParaRPr lang="en-US" altLang="ja-JP" dirty="0"/>
          </a:p>
          <a:p>
            <a:r>
              <a:rPr kumimoji="1" lang="ja-JP" altLang="en-US"/>
              <a:t>大学も行ってませんし、取り立ててスキルもない、年もまあ割と行ってるし、一般的な感覚だと結構進退窮まってる感じかもしれないんですが、そんな私でも</a:t>
            </a:r>
            <a:r>
              <a:rPr kumimoji="1" lang="en-US" altLang="ja-JP" dirty="0"/>
              <a:t>ND</a:t>
            </a:r>
            <a:r>
              <a:rPr kumimoji="1" lang="ja-JP" altLang="en-US"/>
              <a:t>を最大限に利用させていただいて、どうにかなりましたという話です。</a:t>
            </a:r>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2</a:t>
            </a:fld>
            <a:endParaRPr kumimoji="1" lang="ja-JP" altLang="en-US"/>
          </a:p>
        </p:txBody>
      </p:sp>
    </p:spTree>
    <p:extLst>
      <p:ext uri="{BB962C8B-B14F-4D97-AF65-F5344CB8AC3E}">
        <p14:creationId xmlns:p14="http://schemas.microsoft.com/office/powerpoint/2010/main" val="421506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こまず、れは</a:t>
            </a:r>
            <a:r>
              <a:rPr kumimoji="1" lang="en-US" altLang="ja-JP" dirty="0"/>
              <a:t>ND</a:t>
            </a:r>
            <a:r>
              <a:rPr kumimoji="1" lang="ja-JP" altLang="en-US"/>
              <a:t>に入ってすぐ作った、資格とか生活習慣の改善といった、通所期間中にやりたかったことのリストです。</a:t>
            </a:r>
            <a:br>
              <a:rPr kumimoji="1" lang="en-US" altLang="ja-JP" dirty="0"/>
            </a:br>
            <a:r>
              <a:rPr kumimoji="1" lang="ja-JP" altLang="en-US"/>
              <a:t>これはまあ大体できたかなって感じ。</a:t>
            </a:r>
            <a:endParaRPr kumimoji="1" lang="en-US" altLang="ja-JP" dirty="0"/>
          </a:p>
          <a:p>
            <a:endParaRPr lang="en-US" altLang="ja-JP" dirty="0"/>
          </a:p>
          <a:p>
            <a:r>
              <a:rPr kumimoji="1" lang="ja-JP" altLang="en-US"/>
              <a:t>でも体重は減りませんでした。むしろちょっと増えました。</a:t>
            </a:r>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3</a:t>
            </a:fld>
            <a:endParaRPr kumimoji="1" lang="ja-JP" altLang="en-US"/>
          </a:p>
        </p:txBody>
      </p:sp>
    </p:spTree>
    <p:extLst>
      <p:ext uri="{BB962C8B-B14F-4D97-AF65-F5344CB8AC3E}">
        <p14:creationId xmlns:p14="http://schemas.microsoft.com/office/powerpoint/2010/main" val="4205010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去年の</a:t>
            </a:r>
            <a:r>
              <a:rPr kumimoji="1" lang="en-US" altLang="ja-JP" dirty="0"/>
              <a:t>4</a:t>
            </a:r>
            <a:r>
              <a:rPr kumimoji="1" lang="ja-JP" altLang="en-US"/>
              <a:t>月に入所してから現在まで、どんなスケジュールで何をやってきたかっていうのがこんな感じです。</a:t>
            </a:r>
            <a:endParaRPr kumimoji="1" lang="en-US" altLang="ja-JP" dirty="0"/>
          </a:p>
          <a:p>
            <a:endParaRPr lang="en-US" altLang="ja-JP" dirty="0"/>
          </a:p>
          <a:p>
            <a:r>
              <a:rPr kumimoji="1" lang="ja-JP" altLang="en-US"/>
              <a:t>実感としては、成果物作成を次々にやりながら、隙を見て資格試験をやってたような感じです。</a:t>
            </a:r>
            <a:endParaRPr kumimoji="1" lang="en-US" altLang="ja-JP" dirty="0"/>
          </a:p>
          <a:p>
            <a:r>
              <a:rPr lang="ja-JP" altLang="en-US"/>
              <a:t>去年の</a:t>
            </a:r>
            <a:r>
              <a:rPr lang="en-US" altLang="ja-JP" dirty="0"/>
              <a:t>8</a:t>
            </a:r>
            <a:r>
              <a:rPr lang="ja-JP" altLang="en-US"/>
              <a:t>月頃、マナビ</a:t>
            </a:r>
            <a:r>
              <a:rPr lang="en-US" altLang="ja-JP" dirty="0"/>
              <a:t>DX</a:t>
            </a:r>
            <a:r>
              <a:rPr lang="ja-JP" altLang="en-US"/>
              <a:t>と成果物作成と統計検定が重なった頃が大変で、</a:t>
            </a:r>
            <a:endParaRPr lang="en-US" altLang="ja-JP" dirty="0"/>
          </a:p>
          <a:p>
            <a:r>
              <a:rPr lang="ja-JP" altLang="en-US"/>
              <a:t>結局統計検定は中断して後回しにしてしまいました。</a:t>
            </a:r>
            <a:endParaRPr lang="en-US" altLang="ja-JP" dirty="0"/>
          </a:p>
          <a:p>
            <a:r>
              <a:rPr kumimoji="1" lang="ja-JP" altLang="en-US"/>
              <a:t>このへんで自分のキャパシティが見えて、以降はわりとちょうどいいペースでやっていけたかなと思います。</a:t>
            </a:r>
            <a:endParaRPr kumimoji="1" lang="en-US" altLang="ja-JP" dirty="0"/>
          </a:p>
          <a:p>
            <a:endParaRPr lang="en-US" altLang="ja-JP" dirty="0"/>
          </a:p>
          <a:p>
            <a:r>
              <a:rPr kumimoji="1" lang="ja-JP" altLang="en-US"/>
              <a:t>燃え尽きないように、継続してやっていけるペースを意識する、長距離走を走るようにやっていく、ということをわりと初期の頃から面談でアドバイスいただいてたんですが、実際自分に適したペースっていろいろやってみないとわからないものだと思いました。</a:t>
            </a:r>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4</a:t>
            </a:fld>
            <a:endParaRPr kumimoji="1" lang="ja-JP" altLang="en-US"/>
          </a:p>
        </p:txBody>
      </p:sp>
    </p:spTree>
    <p:extLst>
      <p:ext uri="{BB962C8B-B14F-4D97-AF65-F5344CB8AC3E}">
        <p14:creationId xmlns:p14="http://schemas.microsoft.com/office/powerpoint/2010/main" val="1342464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ND</a:t>
            </a:r>
            <a:r>
              <a:rPr lang="ja-JP" altLang="en-US"/>
              <a:t>でやることというのは、大きく分けて、準備性、</a:t>
            </a:r>
            <a:r>
              <a:rPr lang="en-US" altLang="ja-JP" dirty="0"/>
              <a:t>IT</a:t>
            </a:r>
            <a:r>
              <a:rPr lang="ja-JP" altLang="en-US"/>
              <a:t>、就職活動ということになると思いますが、</a:t>
            </a:r>
            <a:endParaRPr lang="en-US" altLang="ja-JP" dirty="0"/>
          </a:p>
          <a:p>
            <a:r>
              <a:rPr lang="ja-JP" altLang="en-US"/>
              <a:t>準備性の課題について、私の主な取り組みはこういったものでした。</a:t>
            </a:r>
            <a:endParaRPr lang="en-US" altLang="ja-JP" dirty="0"/>
          </a:p>
          <a:p>
            <a:endParaRPr kumimoji="1" lang="en-US" altLang="ja-JP" dirty="0"/>
          </a:p>
          <a:p>
            <a:r>
              <a:rPr lang="ja-JP" altLang="en-US"/>
              <a:t>生活習慣、心身のコンディションの自己認識、計画性、というのが</a:t>
            </a:r>
            <a:r>
              <a:rPr lang="en-US" altLang="ja-JP" dirty="0"/>
              <a:t>3</a:t>
            </a:r>
            <a:r>
              <a:rPr lang="ja-JP" altLang="en-US"/>
              <a:t>大テーマで、準備性のピラミッドで言うとわりとボトムの部分、土台の部分ですね。</a:t>
            </a:r>
            <a:endParaRPr lang="en-US" altLang="ja-JP" dirty="0"/>
          </a:p>
          <a:p>
            <a:endParaRPr kumimoji="1" lang="en-US" altLang="ja-JP" dirty="0"/>
          </a:p>
          <a:p>
            <a:r>
              <a:rPr lang="ja-JP" altLang="en-US"/>
              <a:t>計画性については國塚さんにだいぶ鍛えていただいて、週間評価面談ではいつもその話をしていたような気がします。</a:t>
            </a:r>
            <a:endParaRPr lang="en-US" altLang="ja-JP" dirty="0"/>
          </a:p>
          <a:p>
            <a:r>
              <a:rPr lang="ja-JP" altLang="en-US"/>
              <a:t>これはツールを使うことで、まあまあできるようになってきたかなと思っています。</a:t>
            </a:r>
            <a:endParaRPr lang="en-US" altLang="ja-JP" dirty="0"/>
          </a:p>
          <a:p>
            <a:endParaRPr kumimoji="1" lang="en-US" altLang="ja-JP" dirty="0"/>
          </a:p>
          <a:p>
            <a:r>
              <a:rPr lang="ja-JP" altLang="en-US"/>
              <a:t>生活習慣、早寝早起きについては成田さんに相談させていただきながら今でも試行錯誤しているところです。</a:t>
            </a:r>
            <a:endParaRPr lang="en-US" altLang="ja-JP" dirty="0"/>
          </a:p>
          <a:p>
            <a:r>
              <a:rPr kumimoji="1" lang="ja-JP" altLang="en-US"/>
              <a:t>これは一生意識して気をつけないといけないとこだと思ってます。</a:t>
            </a:r>
            <a:endParaRPr kumimoji="1" lang="en-US" altLang="ja-JP" dirty="0"/>
          </a:p>
          <a:p>
            <a:endParaRPr lang="en-US" altLang="ja-JP" dirty="0"/>
          </a:p>
          <a:p>
            <a:r>
              <a:rPr kumimoji="1" lang="en-US" altLang="ja-JP" dirty="0"/>
              <a:t>K-STEP</a:t>
            </a:r>
            <a:r>
              <a:rPr kumimoji="1" lang="ja-JP" altLang="en-US"/>
              <a:t>はこれからもっと使いこなしていきたいところですね。</a:t>
            </a:r>
            <a:endParaRPr kumimoji="1" lang="en-US" altLang="ja-JP" dirty="0"/>
          </a:p>
          <a:p>
            <a:r>
              <a:rPr lang="ja-JP" altLang="en-US"/>
              <a:t>自分の状態を客観的に見られる効果は感じます。</a:t>
            </a:r>
            <a:endParaRPr lang="en-US" altLang="ja-JP" dirty="0"/>
          </a:p>
          <a:p>
            <a:endParaRPr kumimoji="1" lang="en-US" altLang="ja-JP" dirty="0"/>
          </a:p>
          <a:p>
            <a:r>
              <a:rPr lang="ja-JP" altLang="en-US"/>
              <a:t>あと、冗長になりやすい話し方を改善するということも、グループワークなどでは意識していました。できていたでしょうか。</a:t>
            </a:r>
            <a:endParaRPr kumimoji="1" lang="ja-JP" altLang="en-US"/>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5</a:t>
            </a:fld>
            <a:endParaRPr kumimoji="1" lang="ja-JP" altLang="en-US"/>
          </a:p>
        </p:txBody>
      </p:sp>
    </p:spTree>
    <p:extLst>
      <p:ext uri="{BB962C8B-B14F-4D97-AF65-F5344CB8AC3E}">
        <p14:creationId xmlns:p14="http://schemas.microsoft.com/office/powerpoint/2010/main" val="4041707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IT</a:t>
            </a:r>
            <a:r>
              <a:rPr kumimoji="1" lang="ja-JP" altLang="en-US"/>
              <a:t>学習については、ここに書いたことは、意識してこうしたというより結果的にこうなったという話なんですが、</a:t>
            </a:r>
            <a:endParaRPr kumimoji="1" lang="en-US" altLang="ja-JP" dirty="0"/>
          </a:p>
          <a:p>
            <a:endParaRPr kumimoji="1" lang="en-US" altLang="ja-JP" dirty="0"/>
          </a:p>
          <a:p>
            <a:r>
              <a:rPr kumimoji="1" lang="ja-JP" altLang="en-US"/>
              <a:t>まずはアウトプット中心でやっていたということがあります。</a:t>
            </a:r>
            <a:endParaRPr kumimoji="1" lang="en-US" altLang="ja-JP" dirty="0"/>
          </a:p>
          <a:p>
            <a:r>
              <a:rPr lang="ja-JP" altLang="en-US"/>
              <a:t>とりあえずコンペ課題などに手を付けて、新しい知識が必要になったら</a:t>
            </a:r>
            <a:r>
              <a:rPr lang="en-US" altLang="ja-JP" dirty="0"/>
              <a:t>kaggle</a:t>
            </a:r>
            <a:r>
              <a:rPr lang="ja-JP" altLang="en-US"/>
              <a:t>の公開ノートとかブログ記事とかからインプットするっていうやり方ですね。</a:t>
            </a:r>
            <a:endParaRPr lang="en-US" altLang="ja-JP" dirty="0"/>
          </a:p>
          <a:p>
            <a:r>
              <a:rPr kumimoji="1" lang="ja-JP" altLang="en-US"/>
              <a:t>短い時間でできるだけ多くを学ぶためには間違った方法ではなかったと思います。</a:t>
            </a:r>
            <a:endParaRPr kumimoji="1" lang="en-US" altLang="ja-JP" dirty="0"/>
          </a:p>
          <a:p>
            <a:endParaRPr lang="en-US" altLang="ja-JP" dirty="0"/>
          </a:p>
          <a:p>
            <a:r>
              <a:rPr lang="ja-JP" altLang="en-US"/>
              <a:t>二つ目、やったことがないことをやるっていうのも、例えば機械学習でテーブルと画像と自然言語を一通りやろうとしたら、１年半の期間で同じことを繰り返してる暇はないなと思いました。</a:t>
            </a:r>
            <a:endParaRPr lang="en-US" altLang="ja-JP" dirty="0"/>
          </a:p>
          <a:p>
            <a:r>
              <a:rPr lang="ja-JP" altLang="en-US"/>
              <a:t>それで、次々に新しい分野に手を出してたんですけど、これは結果的に知識がまっさらな状態から新しい分野の概要を把握するということの訓練になってたなと思います。</a:t>
            </a:r>
            <a:endParaRPr kumimoji="1" lang="en-US" altLang="ja-JP" dirty="0"/>
          </a:p>
          <a:p>
            <a:endParaRPr kumimoji="1" lang="en-US" altLang="ja-JP" dirty="0"/>
          </a:p>
          <a:p>
            <a:r>
              <a:rPr kumimoji="1" lang="ja-JP" altLang="en-US"/>
              <a:t>でまあこういう風にして即興的に集めた知識をどっかで整理したいわけなんですけど、これには発表資料作りがいい機会になりました。</a:t>
            </a:r>
            <a:endParaRPr kumimoji="1" lang="en-US" altLang="ja-JP" dirty="0"/>
          </a:p>
          <a:p>
            <a:endParaRPr kumimoji="1" lang="en-US" altLang="ja-JP" dirty="0"/>
          </a:p>
          <a:p>
            <a:r>
              <a:rPr lang="en-US" altLang="ja-JP" dirty="0"/>
              <a:t>IT</a:t>
            </a:r>
            <a:r>
              <a:rPr lang="ja-JP" altLang="en-US"/>
              <a:t>学習はこんなことの繰り返しをやってたという感じです。</a:t>
            </a:r>
            <a:endParaRPr kumimoji="1" lang="en-US" altLang="ja-JP" dirty="0"/>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6</a:t>
            </a:fld>
            <a:endParaRPr kumimoji="1" lang="ja-JP" altLang="en-US"/>
          </a:p>
        </p:txBody>
      </p:sp>
    </p:spTree>
    <p:extLst>
      <p:ext uri="{BB962C8B-B14F-4D97-AF65-F5344CB8AC3E}">
        <p14:creationId xmlns:p14="http://schemas.microsoft.com/office/powerpoint/2010/main" val="329959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これは、過去の資料を掘り返してたら出てきたんですが、</a:t>
            </a:r>
            <a:br>
              <a:rPr kumimoji="1" lang="en-US" altLang="ja-JP" dirty="0"/>
            </a:br>
            <a:r>
              <a:rPr lang="en-US" altLang="ja-JP" dirty="0"/>
              <a:t>2023</a:t>
            </a:r>
            <a:r>
              <a:rPr lang="ja-JP" altLang="en-US"/>
              <a:t>年の</a:t>
            </a:r>
            <a:r>
              <a:rPr lang="en-US" altLang="ja-JP" dirty="0"/>
              <a:t>7</a:t>
            </a:r>
            <a:r>
              <a:rPr lang="ja-JP" altLang="en-US"/>
              <a:t>月ぐらい、入所して</a:t>
            </a:r>
            <a:r>
              <a:rPr lang="en-US" altLang="ja-JP" dirty="0"/>
              <a:t>3</a:t>
            </a:r>
            <a:r>
              <a:rPr lang="ja-JP" altLang="en-US"/>
              <a:t>ヶ月目ぐらいの頃に作った</a:t>
            </a:r>
            <a:r>
              <a:rPr lang="en-US" altLang="ja-JP" dirty="0"/>
              <a:t>Udemy</a:t>
            </a:r>
            <a:r>
              <a:rPr lang="ja-JP" altLang="en-US"/>
              <a:t>の履修計画、というものです。</a:t>
            </a:r>
            <a:endParaRPr lang="en-US" altLang="ja-JP" dirty="0"/>
          </a:p>
          <a:p>
            <a:r>
              <a:rPr kumimoji="1" lang="ja-JP" altLang="en-US"/>
              <a:t>こんなものを真面目に作ってたんですが、結局このリストのなかで実際に見たのは</a:t>
            </a:r>
            <a:r>
              <a:rPr kumimoji="1" lang="en-US" altLang="ja-JP" dirty="0"/>
              <a:t>2</a:t>
            </a:r>
            <a:r>
              <a:rPr kumimoji="1" lang="ja-JP" altLang="en-US"/>
              <a:t>本だけでした。</a:t>
            </a:r>
            <a:endParaRPr kumimoji="1" lang="en-US" altLang="ja-JP" dirty="0"/>
          </a:p>
          <a:p>
            <a:r>
              <a:rPr kumimoji="1" lang="ja-JP" altLang="en-US"/>
              <a:t>今振り返ると、制作で得た知識を体系的に復習するためにもっと</a:t>
            </a:r>
            <a:r>
              <a:rPr kumimoji="1" lang="en-US" altLang="ja-JP" dirty="0"/>
              <a:t>Udemy</a:t>
            </a:r>
            <a:r>
              <a:rPr kumimoji="1" lang="ja-JP" altLang="en-US"/>
              <a:t>を活用すればよかったかなとも思います。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7</a:t>
            </a:fld>
            <a:endParaRPr kumimoji="1" lang="ja-JP" altLang="en-US"/>
          </a:p>
        </p:txBody>
      </p:sp>
    </p:spTree>
    <p:extLst>
      <p:ext uri="{BB962C8B-B14F-4D97-AF65-F5344CB8AC3E}">
        <p14:creationId xmlns:p14="http://schemas.microsoft.com/office/powerpoint/2010/main" val="382348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414405"/>
            <a:ext cx="5486400" cy="3600450"/>
          </a:xfrm>
        </p:spPr>
        <p:txBody>
          <a:bodyPr/>
          <a:lstStyle/>
          <a:p>
            <a:r>
              <a:rPr kumimoji="1" lang="ja-JP" altLang="en-US"/>
              <a:t>就活はこんな感じでした。</a:t>
            </a:r>
            <a:endParaRPr kumimoji="1" lang="en-US" altLang="ja-JP" dirty="0"/>
          </a:p>
          <a:p>
            <a:endParaRPr lang="en-US" altLang="ja-JP" dirty="0"/>
          </a:p>
          <a:p>
            <a:r>
              <a:rPr kumimoji="1" lang="en-US" altLang="ja-JP" dirty="0"/>
              <a:t>5</a:t>
            </a:r>
            <a:r>
              <a:rPr kumimoji="1" lang="ja-JP" altLang="en-US"/>
              <a:t>月</a:t>
            </a:r>
            <a:r>
              <a:rPr kumimoji="1" lang="en-US" altLang="ja-JP" dirty="0"/>
              <a:t>7</a:t>
            </a:r>
            <a:r>
              <a:rPr kumimoji="1" lang="ja-JP" altLang="en-US"/>
              <a:t>日から</a:t>
            </a:r>
            <a:r>
              <a:rPr kumimoji="1" lang="en-US" altLang="ja-JP" dirty="0"/>
              <a:t>6</a:t>
            </a:r>
            <a:r>
              <a:rPr kumimoji="1" lang="ja-JP" altLang="en-US"/>
              <a:t>月</a:t>
            </a:r>
            <a:r>
              <a:rPr kumimoji="1" lang="en-US" altLang="ja-JP" dirty="0"/>
              <a:t>10</a:t>
            </a:r>
            <a:r>
              <a:rPr kumimoji="1" lang="ja-JP" altLang="en-US"/>
              <a:t>日まで約</a:t>
            </a:r>
            <a:r>
              <a:rPr kumimoji="1" lang="en-US" altLang="ja-JP" dirty="0"/>
              <a:t>1</a:t>
            </a:r>
            <a:r>
              <a:rPr kumimoji="1" lang="ja-JP" altLang="en-US"/>
              <a:t>ヶ月、</a:t>
            </a:r>
            <a:r>
              <a:rPr kumimoji="1" lang="en-US" altLang="ja-JP" dirty="0"/>
              <a:t>3</a:t>
            </a:r>
            <a:r>
              <a:rPr kumimoji="1" lang="ja-JP" altLang="en-US"/>
              <a:t>社の選考を並行して受けました。</a:t>
            </a:r>
            <a:endParaRPr kumimoji="1" lang="en-US" altLang="ja-JP" dirty="0"/>
          </a:p>
          <a:p>
            <a:r>
              <a:rPr lang="en-US" altLang="ja-JP" dirty="0"/>
              <a:t>IBM</a:t>
            </a:r>
            <a:r>
              <a:rPr lang="ja-JP" altLang="en-US"/>
              <a:t>の</a:t>
            </a:r>
            <a:r>
              <a:rPr lang="en-US" altLang="ja-JP" dirty="0"/>
              <a:t>Access Blue</a:t>
            </a:r>
            <a:r>
              <a:rPr lang="ja-JP" altLang="en-US"/>
              <a:t>っていうのは本採用ではなく有償インターンですね。</a:t>
            </a:r>
            <a:endParaRPr lang="en-US" altLang="ja-JP" dirty="0"/>
          </a:p>
          <a:p>
            <a:r>
              <a:rPr kumimoji="1" lang="ja-JP" altLang="en-US"/>
              <a:t>半年間お給料をもらいながら研修を受けて、その後</a:t>
            </a:r>
            <a:r>
              <a:rPr kumimoji="1" lang="en-US" altLang="ja-JP" dirty="0"/>
              <a:t>IBM</a:t>
            </a:r>
            <a:r>
              <a:rPr kumimoji="1" lang="ja-JP" altLang="en-US"/>
              <a:t>のエンジニアとして採用されるかもしれない、されないかもしれないというものです。</a:t>
            </a:r>
            <a:endParaRPr kumimoji="1" lang="en-US" altLang="ja-JP" dirty="0"/>
          </a:p>
          <a:p>
            <a:r>
              <a:rPr lang="ja-JP" altLang="en-US"/>
              <a:t>あとは</a:t>
            </a:r>
            <a:r>
              <a:rPr lang="en-US" altLang="ja-JP" dirty="0" err="1"/>
              <a:t>doda</a:t>
            </a:r>
            <a:r>
              <a:rPr lang="ja-JP" altLang="en-US"/>
              <a:t>チャレンジの</a:t>
            </a:r>
            <a:r>
              <a:rPr lang="en-US" altLang="ja-JP" dirty="0"/>
              <a:t>ND</a:t>
            </a:r>
            <a:r>
              <a:rPr lang="ja-JP" altLang="en-US"/>
              <a:t>専用求人から、電通プロモーションプラスとアクセンチュア。</a:t>
            </a:r>
            <a:endParaRPr lang="en-US" altLang="ja-JP" dirty="0"/>
          </a:p>
          <a:p>
            <a:r>
              <a:rPr lang="ja-JP" altLang="en-US"/>
              <a:t>電通プロモーションプラスはオープンポジションで、</a:t>
            </a:r>
            <a:r>
              <a:rPr kumimoji="1" lang="en-US" altLang="ja-JP" dirty="0"/>
              <a:t>IBM</a:t>
            </a:r>
            <a:r>
              <a:rPr kumimoji="1" lang="ja-JP" altLang="en-US"/>
              <a:t>とアクセンチュアはソリューション開発の職種です。</a:t>
            </a:r>
            <a:endParaRPr kumimoji="1" lang="en-US" altLang="ja-JP" dirty="0"/>
          </a:p>
          <a:p>
            <a:r>
              <a:rPr lang="ja-JP" altLang="en-US"/>
              <a:t>全部で</a:t>
            </a:r>
            <a:r>
              <a:rPr lang="en-US" altLang="ja-JP" dirty="0"/>
              <a:t>10</a:t>
            </a:r>
            <a:r>
              <a:rPr lang="ja-JP" altLang="en-US"/>
              <a:t>社エントリーしたんですけど、他は書類落ちしたり返事がなかったりでした。</a:t>
            </a:r>
            <a:endParaRPr kumimoji="1" lang="en-US" altLang="ja-JP" dirty="0"/>
          </a:p>
          <a:p>
            <a:endParaRPr kumimoji="1" lang="en-US" altLang="ja-JP" dirty="0"/>
          </a:p>
          <a:p>
            <a:r>
              <a:rPr lang="ja-JP" altLang="en-US"/>
              <a:t>応募書類は就活開始前に一応できてはいたんですけど、</a:t>
            </a:r>
            <a:endParaRPr kumimoji="1" lang="en-US" altLang="ja-JP" dirty="0"/>
          </a:p>
          <a:p>
            <a:r>
              <a:rPr kumimoji="1" lang="ja-JP" altLang="en-US"/>
              <a:t>就活カウンセリングで</a:t>
            </a:r>
            <a:r>
              <a:rPr kumimoji="1" lang="en-US" altLang="ja-JP" dirty="0"/>
              <a:t>dc</a:t>
            </a:r>
            <a:r>
              <a:rPr kumimoji="1" lang="ja-JP" altLang="en-US"/>
              <a:t>の松宮さんから怒涛の赤入れがありまして、</a:t>
            </a:r>
            <a:r>
              <a:rPr kumimoji="1" lang="en-US" altLang="ja-JP" dirty="0"/>
              <a:t>1</a:t>
            </a:r>
            <a:r>
              <a:rPr kumimoji="1" lang="ja-JP" altLang="en-US"/>
              <a:t>週間ぐらいかけてブラッシュアップを行ってました。</a:t>
            </a:r>
            <a:endParaRPr kumimoji="1" lang="en-US" altLang="ja-JP" dirty="0"/>
          </a:p>
          <a:p>
            <a:r>
              <a:rPr lang="ja-JP" altLang="en-US"/>
              <a:t>これは大変ありがたかったですね。</a:t>
            </a:r>
            <a:endParaRPr lang="en-US" altLang="ja-JP" dirty="0"/>
          </a:p>
          <a:p>
            <a:r>
              <a:rPr lang="ja-JP" altLang="en-US"/>
              <a:t>障害対処や想定問答など、フィードバックを頂きながら、何度も書き直すことで、課題がクリアになりましたし、考えと気持ちの整理ができました。</a:t>
            </a:r>
            <a:endParaRPr lang="en-US" altLang="ja-JP" dirty="0"/>
          </a:p>
          <a:p>
            <a:r>
              <a:rPr kumimoji="1" lang="ja-JP" altLang="en-US"/>
              <a:t>その後も面接の前後には松宮さん、成田さん、粕谷さん、青山さんに面談していただいて、忙しい</a:t>
            </a:r>
            <a:r>
              <a:rPr kumimoji="1" lang="en-US" altLang="ja-JP" dirty="0"/>
              <a:t>1</a:t>
            </a:r>
            <a:r>
              <a:rPr kumimoji="1" lang="ja-JP" altLang="en-US"/>
              <a:t>ヶ月でしたけどそんなに心配</a:t>
            </a:r>
            <a:r>
              <a:rPr lang="ja-JP" altLang="en-US"/>
              <a:t>なく</a:t>
            </a:r>
            <a:r>
              <a:rPr kumimoji="1" lang="ja-JP" altLang="en-US"/>
              <a:t>落ち着いてやっていけたなという感想です。</a:t>
            </a:r>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8</a:t>
            </a:fld>
            <a:endParaRPr kumimoji="1" lang="ja-JP" altLang="en-US"/>
          </a:p>
        </p:txBody>
      </p:sp>
    </p:spTree>
    <p:extLst>
      <p:ext uri="{BB962C8B-B14F-4D97-AF65-F5344CB8AC3E}">
        <p14:creationId xmlns:p14="http://schemas.microsoft.com/office/powerpoint/2010/main" val="3361914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0" y="4386695"/>
            <a:ext cx="5486400" cy="3600450"/>
          </a:xfrm>
        </p:spPr>
        <p:txBody>
          <a:bodyPr/>
          <a:lstStyle/>
          <a:p>
            <a:r>
              <a:rPr kumimoji="1" lang="ja-JP" altLang="en-US"/>
              <a:t>就活の軸というやつですね。</a:t>
            </a:r>
            <a:endParaRPr kumimoji="1" lang="en-US" altLang="ja-JP" dirty="0"/>
          </a:p>
          <a:p>
            <a:r>
              <a:rPr lang="ja-JP" altLang="en-US"/>
              <a:t>皆さん就活講座で取り組まれてると思うんですけど、</a:t>
            </a:r>
            <a:endParaRPr lang="en-US" altLang="ja-JP" dirty="0"/>
          </a:p>
          <a:p>
            <a:endParaRPr lang="en-US" altLang="ja-JP" dirty="0"/>
          </a:p>
          <a:p>
            <a:r>
              <a:rPr lang="ja-JP" altLang="en-US"/>
              <a:t>私の場合、まずなにか、一生その分野で仕事ができるような専門性を身に着けたいという希望がありました。</a:t>
            </a:r>
            <a:endParaRPr lang="en-US" altLang="ja-JP" dirty="0"/>
          </a:p>
          <a:p>
            <a:r>
              <a:rPr lang="ja-JP" altLang="en-US"/>
              <a:t>とはいえなにができるかはわからなかったんですが、なにか、自分の専門はこれということができるようになりたいというのは最初からありました。</a:t>
            </a:r>
            <a:endParaRPr lang="en-US" altLang="ja-JP" dirty="0"/>
          </a:p>
          <a:p>
            <a:endParaRPr lang="en-US" altLang="ja-JP" dirty="0"/>
          </a:p>
          <a:p>
            <a:r>
              <a:rPr lang="ja-JP" altLang="en-US"/>
              <a:t>で、なんとなく流れで機械学習を中心に取り組んでいると、これが面白くて、機械学習のモデルを構築することを仕事にできたらいいなと思い始めました。</a:t>
            </a:r>
            <a:endParaRPr lang="en-US" altLang="ja-JP" dirty="0"/>
          </a:p>
          <a:p>
            <a:r>
              <a:rPr lang="ja-JP" altLang="en-US"/>
              <a:t>ただま私のときはまだ機械学習エンジニアって求人も少なかったですし、専門性が高くて求められるスキルのレベルが高いんですね。</a:t>
            </a:r>
            <a:endParaRPr lang="en-US" altLang="ja-JP" dirty="0"/>
          </a:p>
          <a:p>
            <a:r>
              <a:rPr lang="ja-JP" altLang="en-US"/>
              <a:t>この辺の事情は、一昨日の柳澤さんからのお話にもありましたが、今後機械学習の求人が増えることで状況が変わっていくかもしれません。</a:t>
            </a:r>
            <a:endParaRPr lang="en-US" altLang="ja-JP" dirty="0"/>
          </a:p>
          <a:p>
            <a:endParaRPr lang="en-US" altLang="ja-JP" dirty="0"/>
          </a:p>
          <a:p>
            <a:r>
              <a:rPr lang="ja-JP" altLang="en-US"/>
              <a:t>そういったわけで、できれば機械学習やデータ分析をやりたい、でなくてもエンジニアとしてスキルを高められる仕事をしたいという希望で就活に入ったんですが、この頃</a:t>
            </a:r>
            <a:r>
              <a:rPr lang="en-US" altLang="ja-JP" dirty="0"/>
              <a:t>IT</a:t>
            </a:r>
            <a:r>
              <a:rPr lang="ja-JP" altLang="en-US"/>
              <a:t>支援主催のデモインターンで対顧客のソリューション開発を模擬的に経験したりですとか、あと電通プロモーションプラスさんの面接の中で、</a:t>
            </a:r>
            <a:br>
              <a:rPr lang="en-US" altLang="ja-JP" dirty="0"/>
            </a:br>
            <a:r>
              <a:rPr lang="ja-JP" altLang="en-US"/>
              <a:t>ソリューション開発の部門の長の方が仰ってたんですが</a:t>
            </a:r>
            <a:endParaRPr lang="en-US" altLang="ja-JP" dirty="0"/>
          </a:p>
          <a:p>
            <a:r>
              <a:rPr lang="ja-JP" altLang="en-US"/>
              <a:t>「技術と社会の接点を見出すことが大事だし、そこで価値が生まれるんですよ」</a:t>
            </a:r>
            <a:endParaRPr lang="en-US" altLang="ja-JP" dirty="0"/>
          </a:p>
          <a:p>
            <a:r>
              <a:rPr lang="ja-JP" altLang="en-US"/>
              <a:t>という、そういうお話を伺って、なるほどと思いました。</a:t>
            </a:r>
            <a:br>
              <a:rPr lang="en-US" altLang="ja-JP" dirty="0"/>
            </a:br>
            <a:r>
              <a:rPr lang="ja-JP" altLang="en-US"/>
              <a:t>そこでソリューション開発にも魅力を感じるようになったんですね。</a:t>
            </a:r>
            <a:endParaRPr lang="en-US" altLang="ja-JP" dirty="0"/>
          </a:p>
          <a:p>
            <a:r>
              <a:rPr lang="ja-JP" altLang="en-US"/>
              <a:t>それで、他にエントリーしていた</a:t>
            </a:r>
            <a:r>
              <a:rPr lang="en-US" altLang="ja-JP" dirty="0"/>
              <a:t>IBM</a:t>
            </a:r>
            <a:r>
              <a:rPr lang="ja-JP" altLang="en-US"/>
              <a:t>とアクセンチュアがそういう職域の募集だったんで、わりとそっちに乗り気になっていったという、そんな気持ちの変遷がありました。</a:t>
            </a:r>
            <a:endParaRPr lang="en-US" altLang="ja-JP" dirty="0"/>
          </a:p>
          <a:p>
            <a:r>
              <a:rPr lang="ja-JP" altLang="en-US"/>
              <a:t>で結局</a:t>
            </a:r>
            <a:r>
              <a:rPr lang="en-US" altLang="ja-JP" dirty="0"/>
              <a:t>IBM</a:t>
            </a:r>
            <a:r>
              <a:rPr lang="ja-JP" altLang="en-US"/>
              <a:t>は辞退してアクセンチュアに入ることにしました。</a:t>
            </a:r>
            <a:endParaRPr lang="en-US" altLang="ja-JP" dirty="0"/>
          </a:p>
        </p:txBody>
      </p:sp>
      <p:sp>
        <p:nvSpPr>
          <p:cNvPr id="4" name="スライド番号プレースホルダー 3"/>
          <p:cNvSpPr>
            <a:spLocks noGrp="1"/>
          </p:cNvSpPr>
          <p:nvPr>
            <p:ph type="sldNum" sz="quarter" idx="5"/>
          </p:nvPr>
        </p:nvSpPr>
        <p:spPr/>
        <p:txBody>
          <a:bodyPr/>
          <a:lstStyle/>
          <a:p>
            <a:fld id="{63A4DCEF-863B-3745-B5E8-C6BBDDEF1135}" type="slidenum">
              <a:rPr kumimoji="1" lang="ja-JP" altLang="en-US" smtClean="0"/>
              <a:t>9</a:t>
            </a:fld>
            <a:endParaRPr kumimoji="1" lang="ja-JP" altLang="en-US"/>
          </a:p>
        </p:txBody>
      </p:sp>
    </p:spTree>
    <p:extLst>
      <p:ext uri="{BB962C8B-B14F-4D97-AF65-F5344CB8AC3E}">
        <p14:creationId xmlns:p14="http://schemas.microsoft.com/office/powerpoint/2010/main" val="2420597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51683-C81F-BE0F-CBE3-6F8442A1CF1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8BE5252-0C83-E18B-7205-07E56B7BE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1E5550A-0CBF-3261-88B2-EA6A2E6668C0}"/>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AB3D265F-0893-FF9F-92D5-54C34F5CD56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0A9DA6-595C-2732-DD64-C06C2EF24BCD}"/>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2194122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7CFB12-C7A3-66D7-17B6-07CFA33FEFB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AB2E42-1CB0-88BA-9553-F4DE36B404B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D3DC330-48C0-0503-1EA5-A1AC38E400F2}"/>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001A7346-0767-ACD0-0CAD-CDF9BD8F2C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C815A2-C68F-DE9B-AF52-A2C6F9DA8E7A}"/>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334094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7547E57-7BD6-E27A-EACB-50A63F880AD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2766D2D-D5B2-37C4-8FFF-26C68C57376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81EEE6-5840-CAA6-FE3D-0B07FAF69082}"/>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EC1A4730-EBC6-A3F5-4E47-65CB475464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DCD51F5-DE8E-C881-3087-4B12302D7EFE}"/>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4111168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361DC5-EBE4-ACBC-854E-79E7F2DEC68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0E50ACD-44D9-9262-3FF9-836C7C0CC60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99D0FA-3354-80FB-733B-72FBAD0ACA48}"/>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81AD076E-BC3D-BFA6-49CD-8187A67FBB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11601D-01AD-7863-7B6B-C1C5768731DB}"/>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78351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AE15F0-6B95-E50E-9D5D-D86CABEBF25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9CEADAE-76DC-1161-569B-3FB596B535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10BEDC5-C601-D36E-AD5E-50EFCB510035}"/>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F74FA331-E0B4-4F3D-6ABE-FDEBDCCB99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03EC5A-A9A2-1595-506D-3648697E232F}"/>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2268295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8BA6E3-106B-EF79-F570-8F642934F5A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5C433E1-19B8-F5D9-E19B-5CCBB36D60A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27E4E44-4B82-EE30-9637-10E96F27940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DECEEBB-1210-9E16-5F49-B23C55C4A212}"/>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6" name="フッター プレースホルダー 5">
            <a:extLst>
              <a:ext uri="{FF2B5EF4-FFF2-40B4-BE49-F238E27FC236}">
                <a16:creationId xmlns:a16="http://schemas.microsoft.com/office/drawing/2014/main" id="{56F65F75-FE95-E6D0-5098-2B76A0681A0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A45EE72-FF11-3D18-72E8-F3173989F78D}"/>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3993452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1DE53E-3146-D1C5-8293-6432A32A948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5DA145-262A-929C-8747-5F4F74B5AE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3407749-A581-B6C5-1B06-EDB4D1A6E5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FC9EED2-C8F5-8541-9EBC-CD8B87F37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7853BCD-CF91-B7F0-51A7-9BE50EAC096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1499868-0B47-74AC-BF16-133C46765D7C}"/>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8" name="フッター プレースホルダー 7">
            <a:extLst>
              <a:ext uri="{FF2B5EF4-FFF2-40B4-BE49-F238E27FC236}">
                <a16:creationId xmlns:a16="http://schemas.microsoft.com/office/drawing/2014/main" id="{97300206-774F-45A6-6A52-0CFDFF70A44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2056984-92B3-F824-9DF1-A6825255F5A4}"/>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136763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EBDC3-467D-5D5C-2909-F3646734A1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E76CF9C-DC6C-9AB5-D7FE-B47C608A4636}"/>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4" name="フッター プレースホルダー 3">
            <a:extLst>
              <a:ext uri="{FF2B5EF4-FFF2-40B4-BE49-F238E27FC236}">
                <a16:creationId xmlns:a16="http://schemas.microsoft.com/office/drawing/2014/main" id="{CC4BC2BF-349E-4378-732F-6AF3103EAC2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293AF7A-C0C5-DEB6-263A-D3E1C4225B2B}"/>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135848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1B911C0-B20F-968D-7718-50069D782566}"/>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3" name="フッター プレースホルダー 2">
            <a:extLst>
              <a:ext uri="{FF2B5EF4-FFF2-40B4-BE49-F238E27FC236}">
                <a16:creationId xmlns:a16="http://schemas.microsoft.com/office/drawing/2014/main" id="{EBD471F5-8A76-3116-08A7-5D5EF92BF15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FE9D332-E6F9-6D11-4833-7A4B8497B354}"/>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186498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F5F2FE-7845-528A-D25E-C0D685B2F40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1236FB-3CCB-DC9D-20A6-D249E0850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12C90E6-8908-5D5A-1972-8DA64F862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4D9D89-C643-DFAE-43EB-37BAA5A7AE48}"/>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6" name="フッター プレースホルダー 5">
            <a:extLst>
              <a:ext uri="{FF2B5EF4-FFF2-40B4-BE49-F238E27FC236}">
                <a16:creationId xmlns:a16="http://schemas.microsoft.com/office/drawing/2014/main" id="{50A15A08-C1FE-7B8D-43CB-B102FCF7BA3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81CBA6A-5620-B1FB-93A5-C996899EB9C4}"/>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25133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1D5FEC-C01D-5867-7851-2A0826BA24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80AA1B4-55CE-8ED8-32D4-4E5B3668F8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B66DE2B-D619-FF0B-4221-B0D7115FC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4D373E4-985A-AB5F-6BDE-362767E55254}"/>
              </a:ext>
            </a:extLst>
          </p:cNvPr>
          <p:cNvSpPr>
            <a:spLocks noGrp="1"/>
          </p:cNvSpPr>
          <p:nvPr>
            <p:ph type="dt" sz="half" idx="10"/>
          </p:nvPr>
        </p:nvSpPr>
        <p:spPr/>
        <p:txBody>
          <a:bodyPr/>
          <a:lstStyle/>
          <a:p>
            <a:fld id="{3B28CF50-C469-2B44-8499-2571ED7506A7}" type="datetimeFigureOut">
              <a:rPr kumimoji="1" lang="ja-JP" altLang="en-US" smtClean="0"/>
              <a:t>2024/7/10</a:t>
            </a:fld>
            <a:endParaRPr kumimoji="1" lang="ja-JP" altLang="en-US"/>
          </a:p>
        </p:txBody>
      </p:sp>
      <p:sp>
        <p:nvSpPr>
          <p:cNvPr id="6" name="フッター プレースホルダー 5">
            <a:extLst>
              <a:ext uri="{FF2B5EF4-FFF2-40B4-BE49-F238E27FC236}">
                <a16:creationId xmlns:a16="http://schemas.microsoft.com/office/drawing/2014/main" id="{33C1F270-2F3B-D1A2-D2B1-CD445572107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6BC30AB-A1B3-003E-6DF1-4A8EFAAAA7D7}"/>
              </a:ext>
            </a:extLst>
          </p:cNvPr>
          <p:cNvSpPr>
            <a:spLocks noGrp="1"/>
          </p:cNvSpPr>
          <p:nvPr>
            <p:ph type="sldNum" sz="quarter" idx="12"/>
          </p:nvPr>
        </p:nvSpPr>
        <p:spPr/>
        <p:txBody>
          <a:body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988095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8946F81-CDD6-3125-9D66-8D225A575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D8FD8BF-523C-4A9E-D502-46989ED11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DFF1413-A3E0-31DD-1163-1D4324CF57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8CF50-C469-2B44-8499-2571ED7506A7}" type="datetimeFigureOut">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CF3E62AA-675E-6226-498A-44FC653828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57AA201-58EE-CE20-7BA2-A2311AEAB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B334BA-02AA-A144-B105-6068F8B3310C}" type="slidenum">
              <a:rPr kumimoji="1" lang="ja-JP" altLang="en-US" smtClean="0"/>
              <a:t>‹#›</a:t>
            </a:fld>
            <a:endParaRPr kumimoji="1" lang="ja-JP" altLang="en-US"/>
          </a:p>
        </p:txBody>
      </p:sp>
    </p:spTree>
    <p:extLst>
      <p:ext uri="{BB962C8B-B14F-4D97-AF65-F5344CB8AC3E}">
        <p14:creationId xmlns:p14="http://schemas.microsoft.com/office/powerpoint/2010/main" val="2523633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DCD1C5D4-CA52-6F84-67D1-3F9A46CF0088}"/>
              </a:ext>
            </a:extLst>
          </p:cNvPr>
          <p:cNvPicPr>
            <a:picLocks noChangeAspect="1"/>
          </p:cNvPicPr>
          <p:nvPr/>
        </p:nvPicPr>
        <p:blipFill>
          <a:blip r:embed="rId3"/>
          <a:stretch>
            <a:fillRect/>
          </a:stretch>
        </p:blipFill>
        <p:spPr>
          <a:xfrm rot="-480000">
            <a:off x="-511092" y="-143771"/>
            <a:ext cx="6795584" cy="3534123"/>
          </a:xfrm>
          <a:prstGeom prst="rect">
            <a:avLst/>
          </a:prstGeom>
        </p:spPr>
      </p:pic>
      <p:pic>
        <p:nvPicPr>
          <p:cNvPr id="23" name="図 22">
            <a:extLst>
              <a:ext uri="{FF2B5EF4-FFF2-40B4-BE49-F238E27FC236}">
                <a16:creationId xmlns:a16="http://schemas.microsoft.com/office/drawing/2014/main" id="{DBFA21F4-48DF-50A8-B9DB-60A22E3200EB}"/>
              </a:ext>
            </a:extLst>
          </p:cNvPr>
          <p:cNvPicPr>
            <a:picLocks noChangeAspect="1"/>
          </p:cNvPicPr>
          <p:nvPr/>
        </p:nvPicPr>
        <p:blipFill>
          <a:blip r:embed="rId4"/>
          <a:stretch>
            <a:fillRect/>
          </a:stretch>
        </p:blipFill>
        <p:spPr>
          <a:xfrm rot="-180000">
            <a:off x="2986294" y="518102"/>
            <a:ext cx="6081744" cy="6858000"/>
          </a:xfrm>
          <a:prstGeom prst="rect">
            <a:avLst/>
          </a:prstGeom>
        </p:spPr>
      </p:pic>
      <p:pic>
        <p:nvPicPr>
          <p:cNvPr id="6" name="図 5">
            <a:extLst>
              <a:ext uri="{FF2B5EF4-FFF2-40B4-BE49-F238E27FC236}">
                <a16:creationId xmlns:a16="http://schemas.microsoft.com/office/drawing/2014/main" id="{ABD851EF-0AAD-97B8-ED4A-4A6F86E6D155}"/>
              </a:ext>
            </a:extLst>
          </p:cNvPr>
          <p:cNvPicPr>
            <a:picLocks noChangeAspect="1"/>
          </p:cNvPicPr>
          <p:nvPr/>
        </p:nvPicPr>
        <p:blipFill>
          <a:blip r:embed="rId5">
            <a:alphaModFix/>
          </a:blip>
          <a:stretch>
            <a:fillRect/>
          </a:stretch>
        </p:blipFill>
        <p:spPr>
          <a:xfrm rot="-540000">
            <a:off x="6231826" y="-440337"/>
            <a:ext cx="8379537" cy="3276042"/>
          </a:xfrm>
          <a:prstGeom prst="rect">
            <a:avLst/>
          </a:prstGeom>
          <a:solidFill>
            <a:schemeClr val="bg1"/>
          </a:solidFill>
        </p:spPr>
      </p:pic>
      <p:pic>
        <p:nvPicPr>
          <p:cNvPr id="18" name="図 17">
            <a:extLst>
              <a:ext uri="{FF2B5EF4-FFF2-40B4-BE49-F238E27FC236}">
                <a16:creationId xmlns:a16="http://schemas.microsoft.com/office/drawing/2014/main" id="{91E1A107-F97E-0470-0A42-04DF4524C1BC}"/>
              </a:ext>
            </a:extLst>
          </p:cNvPr>
          <p:cNvPicPr>
            <a:picLocks noChangeAspect="1"/>
          </p:cNvPicPr>
          <p:nvPr/>
        </p:nvPicPr>
        <p:blipFill>
          <a:blip r:embed="rId6"/>
          <a:stretch>
            <a:fillRect/>
          </a:stretch>
        </p:blipFill>
        <p:spPr>
          <a:xfrm rot="180000">
            <a:off x="9189127" y="2715383"/>
            <a:ext cx="6601394" cy="3972594"/>
          </a:xfrm>
          <a:prstGeom prst="rect">
            <a:avLst/>
          </a:prstGeom>
        </p:spPr>
      </p:pic>
      <p:pic>
        <p:nvPicPr>
          <p:cNvPr id="10" name="図 9">
            <a:extLst>
              <a:ext uri="{FF2B5EF4-FFF2-40B4-BE49-F238E27FC236}">
                <a16:creationId xmlns:a16="http://schemas.microsoft.com/office/drawing/2014/main" id="{22A55238-BC22-E4ED-677A-C6680B52F96A}"/>
              </a:ext>
            </a:extLst>
          </p:cNvPr>
          <p:cNvPicPr>
            <a:picLocks noChangeAspect="1"/>
          </p:cNvPicPr>
          <p:nvPr/>
        </p:nvPicPr>
        <p:blipFill>
          <a:blip r:embed="rId7"/>
          <a:stretch>
            <a:fillRect/>
          </a:stretch>
        </p:blipFill>
        <p:spPr>
          <a:xfrm rot="-300000">
            <a:off x="6726388" y="4384612"/>
            <a:ext cx="7806457" cy="2892228"/>
          </a:xfrm>
          <a:prstGeom prst="rect">
            <a:avLst/>
          </a:prstGeom>
        </p:spPr>
      </p:pic>
      <p:pic>
        <p:nvPicPr>
          <p:cNvPr id="8" name="図 7">
            <a:extLst>
              <a:ext uri="{FF2B5EF4-FFF2-40B4-BE49-F238E27FC236}">
                <a16:creationId xmlns:a16="http://schemas.microsoft.com/office/drawing/2014/main" id="{A636FA62-274B-6B49-2E5B-9CDCBD0F7480}"/>
              </a:ext>
            </a:extLst>
          </p:cNvPr>
          <p:cNvPicPr>
            <a:picLocks noChangeAspect="1"/>
          </p:cNvPicPr>
          <p:nvPr/>
        </p:nvPicPr>
        <p:blipFill>
          <a:blip r:embed="rId8"/>
          <a:stretch>
            <a:fillRect/>
          </a:stretch>
        </p:blipFill>
        <p:spPr>
          <a:xfrm rot="540000">
            <a:off x="-179191" y="3632079"/>
            <a:ext cx="5150988" cy="3690829"/>
          </a:xfrm>
          <a:prstGeom prst="rect">
            <a:avLst/>
          </a:prstGeom>
        </p:spPr>
      </p:pic>
      <p:sp>
        <p:nvSpPr>
          <p:cNvPr id="19" name="正方形/長方形 18">
            <a:extLst>
              <a:ext uri="{FF2B5EF4-FFF2-40B4-BE49-F238E27FC236}">
                <a16:creationId xmlns:a16="http://schemas.microsoft.com/office/drawing/2014/main" id="{71DFEA7F-4CCE-0FA7-40FA-C903CF6778BF}"/>
              </a:ext>
            </a:extLst>
          </p:cNvPr>
          <p:cNvSpPr/>
          <p:nvPr/>
        </p:nvSpPr>
        <p:spPr>
          <a:xfrm>
            <a:off x="-669127" y="-106409"/>
            <a:ext cx="14568664" cy="7224889"/>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496AF2E2-B22C-DD27-400C-13208F6CFBF9}"/>
              </a:ext>
            </a:extLst>
          </p:cNvPr>
          <p:cNvSpPr txBox="1"/>
          <p:nvPr/>
        </p:nvSpPr>
        <p:spPr>
          <a:xfrm>
            <a:off x="4309831" y="2801618"/>
            <a:ext cx="3572337" cy="1846659"/>
          </a:xfrm>
          <a:prstGeom prst="rect">
            <a:avLst/>
          </a:prstGeom>
          <a:noFill/>
        </p:spPr>
        <p:txBody>
          <a:bodyPr wrap="square" rtlCol="0">
            <a:spAutoFit/>
          </a:bodyPr>
          <a:lstStyle/>
          <a:p>
            <a:pPr algn="ctr"/>
            <a:r>
              <a:rPr lang="ja-JP" altLang="en-US" sz="6000" b="1">
                <a:solidFill>
                  <a:schemeClr val="tx1">
                    <a:lumMod val="50000"/>
                    <a:lumOff val="50000"/>
                  </a:schemeClr>
                </a:solidFill>
                <a:latin typeface="+mn-ea"/>
              </a:rPr>
              <a:t>卒業報告</a:t>
            </a:r>
            <a:endParaRPr lang="en-US" altLang="ja-JP" sz="6000" b="1" dirty="0">
              <a:solidFill>
                <a:schemeClr val="tx1">
                  <a:lumMod val="50000"/>
                  <a:lumOff val="50000"/>
                </a:schemeClr>
              </a:solidFill>
              <a:latin typeface="+mn-ea"/>
            </a:endParaRPr>
          </a:p>
          <a:p>
            <a:pPr algn="ctr"/>
            <a:endParaRPr kumimoji="1" lang="ja-JP" altLang="en-US" sz="5400">
              <a:solidFill>
                <a:schemeClr val="tx1">
                  <a:lumMod val="50000"/>
                  <a:lumOff val="50000"/>
                </a:schemeClr>
              </a:solidFill>
            </a:endParaRPr>
          </a:p>
        </p:txBody>
      </p:sp>
      <p:sp>
        <p:nvSpPr>
          <p:cNvPr id="21" name="テキスト ボックス 20">
            <a:extLst>
              <a:ext uri="{FF2B5EF4-FFF2-40B4-BE49-F238E27FC236}">
                <a16:creationId xmlns:a16="http://schemas.microsoft.com/office/drawing/2014/main" id="{611C008C-42E1-0A5C-0DD5-1E1C51149F79}"/>
              </a:ext>
            </a:extLst>
          </p:cNvPr>
          <p:cNvSpPr txBox="1"/>
          <p:nvPr/>
        </p:nvSpPr>
        <p:spPr>
          <a:xfrm>
            <a:off x="4619364" y="3846036"/>
            <a:ext cx="2953270" cy="461665"/>
          </a:xfrm>
          <a:prstGeom prst="rect">
            <a:avLst/>
          </a:prstGeom>
          <a:noFill/>
        </p:spPr>
        <p:txBody>
          <a:bodyPr wrap="square" rtlCol="0">
            <a:spAutoFit/>
          </a:bodyPr>
          <a:lstStyle/>
          <a:p>
            <a:r>
              <a:rPr kumimoji="1" lang="en-US" altLang="ja-JP" sz="2400" dirty="0">
                <a:solidFill>
                  <a:schemeClr val="tx1">
                    <a:lumMod val="50000"/>
                    <a:lumOff val="50000"/>
                  </a:schemeClr>
                </a:solidFill>
                <a:latin typeface="+mn-ea"/>
              </a:rPr>
              <a:t>2024/7/10</a:t>
            </a:r>
            <a:r>
              <a:rPr kumimoji="1" lang="ja-JP" altLang="en-US" sz="2400">
                <a:solidFill>
                  <a:schemeClr val="tx1">
                    <a:lumMod val="50000"/>
                    <a:lumOff val="50000"/>
                  </a:schemeClr>
                </a:solidFill>
                <a:latin typeface="+mn-ea"/>
              </a:rPr>
              <a:t>　野田真</a:t>
            </a:r>
          </a:p>
        </p:txBody>
      </p:sp>
    </p:spTree>
    <p:extLst>
      <p:ext uri="{BB962C8B-B14F-4D97-AF65-F5344CB8AC3E}">
        <p14:creationId xmlns:p14="http://schemas.microsoft.com/office/powerpoint/2010/main" val="2964967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D15B0CF-96F3-7606-D39A-E80828F278E8}"/>
              </a:ext>
            </a:extLst>
          </p:cNvPr>
          <p:cNvSpPr/>
          <p:nvPr/>
        </p:nvSpPr>
        <p:spPr>
          <a:xfrm>
            <a:off x="0" y="0"/>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t>やってよかったこと</a:t>
            </a:r>
            <a:endParaRPr kumimoji="1" lang="ja-JP" altLang="en-US" sz="2400" b="1"/>
          </a:p>
        </p:txBody>
      </p:sp>
      <p:sp>
        <p:nvSpPr>
          <p:cNvPr id="3" name="テキスト ボックス 2">
            <a:extLst>
              <a:ext uri="{FF2B5EF4-FFF2-40B4-BE49-F238E27FC236}">
                <a16:creationId xmlns:a16="http://schemas.microsoft.com/office/drawing/2014/main" id="{94CBBB55-70C1-DA73-57C7-0BBEE5AB77E1}"/>
              </a:ext>
            </a:extLst>
          </p:cNvPr>
          <p:cNvSpPr txBox="1"/>
          <p:nvPr/>
        </p:nvSpPr>
        <p:spPr>
          <a:xfrm>
            <a:off x="551847" y="556249"/>
            <a:ext cx="11088303" cy="4647426"/>
          </a:xfrm>
          <a:prstGeom prst="rect">
            <a:avLst/>
          </a:prstGeom>
          <a:noFill/>
        </p:spPr>
        <p:txBody>
          <a:bodyPr wrap="square" rtlCol="0">
            <a:spAutoFit/>
          </a:bodyPr>
          <a:lstStyle/>
          <a:p>
            <a:pPr marL="285750" indent="-285750">
              <a:spcAft>
                <a:spcPts val="600"/>
              </a:spcAft>
              <a:buClr>
                <a:schemeClr val="tx1">
                  <a:lumMod val="50000"/>
                  <a:lumOff val="50000"/>
                </a:schemeClr>
              </a:buClr>
              <a:buSzPct val="80000"/>
              <a:buFont typeface="Wingdings" pitchFamily="2" charset="2"/>
              <a:buChar char="l"/>
            </a:pPr>
            <a:r>
              <a:rPr lang="en-US" altLang="ja-JP" dirty="0">
                <a:solidFill>
                  <a:schemeClr val="tx1">
                    <a:lumMod val="50000"/>
                    <a:lumOff val="50000"/>
                  </a:schemeClr>
                </a:solidFill>
                <a:latin typeface="+mn-ea"/>
              </a:rPr>
              <a:t>16</a:t>
            </a:r>
            <a:r>
              <a:rPr lang="ja-JP" altLang="en-US">
                <a:solidFill>
                  <a:schemeClr val="tx1">
                    <a:lumMod val="50000"/>
                    <a:lumOff val="50000"/>
                  </a:schemeClr>
                </a:solidFill>
                <a:latin typeface="+mn-ea"/>
              </a:rPr>
              <a:t>時</a:t>
            </a:r>
            <a:r>
              <a:rPr lang="en-US" altLang="ja-JP" dirty="0">
                <a:solidFill>
                  <a:schemeClr val="tx1">
                    <a:lumMod val="50000"/>
                    <a:lumOff val="50000"/>
                  </a:schemeClr>
                </a:solidFill>
                <a:latin typeface="+mn-ea"/>
              </a:rPr>
              <a:t>〜18</a:t>
            </a:r>
            <a:r>
              <a:rPr lang="ja-JP" altLang="en-US">
                <a:solidFill>
                  <a:schemeClr val="tx1">
                    <a:lumMod val="50000"/>
                    <a:lumOff val="50000"/>
                  </a:schemeClr>
                </a:solidFill>
                <a:latin typeface="+mn-ea"/>
              </a:rPr>
              <a:t>時の自習：</a:t>
            </a:r>
            <a:endParaRPr lang="en-US" altLang="ja-JP" dirty="0">
              <a:solidFill>
                <a:schemeClr val="tx1">
                  <a:lumMod val="50000"/>
                  <a:lumOff val="50000"/>
                </a:schemeClr>
              </a:solidFill>
              <a:latin typeface="+mn-ea"/>
            </a:endParaRPr>
          </a:p>
          <a:p>
            <a:pPr>
              <a:buClr>
                <a:schemeClr val="tx1">
                  <a:lumMod val="50000"/>
                  <a:lumOff val="50000"/>
                </a:schemeClr>
              </a:buClr>
              <a:buSzPct val="80000"/>
            </a:pPr>
            <a:r>
              <a:rPr lang="en-US" altLang="ja-JP" dirty="0">
                <a:solidFill>
                  <a:schemeClr val="tx1">
                    <a:lumMod val="50000"/>
                    <a:lumOff val="50000"/>
                  </a:schemeClr>
                </a:solidFill>
                <a:latin typeface="+mn-ea"/>
              </a:rPr>
              <a:t>	</a:t>
            </a:r>
            <a:r>
              <a:rPr lang="ja-JP" altLang="en-US">
                <a:solidFill>
                  <a:schemeClr val="tx1">
                    <a:lumMod val="50000"/>
                    <a:lumOff val="50000"/>
                  </a:schemeClr>
                </a:solidFill>
                <a:latin typeface="+mn-ea"/>
              </a:rPr>
              <a:t>情報交換することで成果物の作成に弾みがつき、インターンや就活に向けての心の準備もできた</a:t>
            </a:r>
            <a:br>
              <a:rPr lang="en-US" altLang="ja-JP" dirty="0">
                <a:solidFill>
                  <a:schemeClr val="tx1">
                    <a:lumMod val="50000"/>
                    <a:lumOff val="50000"/>
                  </a:schemeClr>
                </a:solidFill>
                <a:latin typeface="+mn-ea"/>
              </a:rPr>
            </a:br>
            <a:r>
              <a:rPr lang="en-US" altLang="ja-JP" dirty="0">
                <a:solidFill>
                  <a:schemeClr val="tx1">
                    <a:lumMod val="50000"/>
                    <a:lumOff val="50000"/>
                  </a:schemeClr>
                </a:solidFill>
                <a:latin typeface="+mn-ea"/>
              </a:rPr>
              <a:t>	</a:t>
            </a:r>
            <a:r>
              <a:rPr lang="ja-JP" altLang="en-US">
                <a:solidFill>
                  <a:schemeClr val="tx1">
                    <a:lumMod val="50000"/>
                    <a:lumOff val="50000"/>
                  </a:schemeClr>
                </a:solidFill>
                <a:latin typeface="+mn-ea"/>
              </a:rPr>
              <a:t>就活において、フルタイム勤務が可能であるとする根拠・アピール材料にもなった。</a:t>
            </a:r>
            <a:endParaRPr lang="en-US" altLang="ja-JP" dirty="0">
              <a:solidFill>
                <a:schemeClr val="tx1">
                  <a:lumMod val="50000"/>
                  <a:lumOff val="50000"/>
                </a:schemeClr>
              </a:solidFill>
              <a:latin typeface="+mn-ea"/>
            </a:endParaRPr>
          </a:p>
          <a:p>
            <a:pPr marL="285750" indent="-285750">
              <a:spcBef>
                <a:spcPts val="1200"/>
              </a:spcBef>
              <a:spcAft>
                <a:spcPts val="600"/>
              </a:spcAft>
              <a:buClr>
                <a:schemeClr val="tx1">
                  <a:lumMod val="50000"/>
                  <a:lumOff val="50000"/>
                </a:schemeClr>
              </a:buClr>
              <a:buSzPct val="80000"/>
              <a:buFont typeface="Wingdings" pitchFamily="2" charset="2"/>
              <a:buChar char="l"/>
            </a:pPr>
            <a:r>
              <a:rPr kumimoji="1" lang="ja-JP" altLang="en-US">
                <a:solidFill>
                  <a:schemeClr val="tx1">
                    <a:lumMod val="50000"/>
                    <a:lumOff val="50000"/>
                  </a:schemeClr>
                </a:solidFill>
                <a:latin typeface="+mn-ea"/>
              </a:rPr>
              <a:t>就活フェアへの参加：</a:t>
            </a:r>
            <a:endParaRPr lang="en-US" altLang="ja-JP" dirty="0">
              <a:solidFill>
                <a:schemeClr val="tx1">
                  <a:lumMod val="50000"/>
                  <a:lumOff val="50000"/>
                </a:schemeClr>
              </a:solidFill>
              <a:latin typeface="+mn-ea"/>
            </a:endParaRPr>
          </a:p>
          <a:p>
            <a:pPr>
              <a:spcAft>
                <a:spcPts val="600"/>
              </a:spcAft>
              <a:buClr>
                <a:schemeClr val="tx1">
                  <a:lumMod val="50000"/>
                  <a:lumOff val="50000"/>
                </a:schemeClr>
              </a:buClr>
              <a:buSzPct val="80000"/>
            </a:pPr>
            <a:r>
              <a:rPr lang="en-US" altLang="ja-JP" dirty="0">
                <a:solidFill>
                  <a:schemeClr val="tx1">
                    <a:lumMod val="50000"/>
                    <a:lumOff val="50000"/>
                  </a:schemeClr>
                </a:solidFill>
                <a:latin typeface="+mn-ea"/>
              </a:rPr>
              <a:t>	</a:t>
            </a:r>
            <a:r>
              <a:rPr lang="ja-JP" altLang="en-US">
                <a:solidFill>
                  <a:schemeClr val="tx1">
                    <a:lumMod val="50000"/>
                    <a:lumOff val="50000"/>
                  </a:schemeClr>
                </a:solidFill>
                <a:latin typeface="+mn-ea"/>
              </a:rPr>
              <a:t>人事とのコミュニケーションを経験し、採用における企業のスタンスを感じることができた。</a:t>
            </a:r>
            <a:endParaRPr kumimoji="1" lang="en-US" altLang="ja-JP" dirty="0">
              <a:solidFill>
                <a:schemeClr val="tx1">
                  <a:lumMod val="50000"/>
                  <a:lumOff val="50000"/>
                </a:schemeClr>
              </a:solidFill>
              <a:latin typeface="+mn-ea"/>
            </a:endParaRPr>
          </a:p>
          <a:p>
            <a:pPr marL="285750" indent="-285750">
              <a:spcBef>
                <a:spcPts val="1200"/>
              </a:spcBef>
              <a:spcAft>
                <a:spcPts val="600"/>
              </a:spcAft>
              <a:buClr>
                <a:schemeClr val="tx1">
                  <a:lumMod val="50000"/>
                  <a:lumOff val="50000"/>
                </a:schemeClr>
              </a:buClr>
              <a:buSzPct val="80000"/>
              <a:buFont typeface="Wingdings" pitchFamily="2" charset="2"/>
              <a:buChar char="l"/>
            </a:pPr>
            <a:r>
              <a:rPr lang="ja-JP" altLang="en-US">
                <a:solidFill>
                  <a:schemeClr val="tx1">
                    <a:lumMod val="50000"/>
                    <a:lumOff val="50000"/>
                  </a:schemeClr>
                </a:solidFill>
                <a:latin typeface="+mn-ea"/>
              </a:rPr>
              <a:t>マナビ</a:t>
            </a:r>
            <a:r>
              <a:rPr lang="en-US" altLang="ja-JP" dirty="0">
                <a:solidFill>
                  <a:schemeClr val="tx1">
                    <a:lumMod val="50000"/>
                    <a:lumOff val="50000"/>
                  </a:schemeClr>
                </a:solidFill>
                <a:latin typeface="+mn-ea"/>
              </a:rPr>
              <a:t>DX</a:t>
            </a:r>
            <a:r>
              <a:rPr lang="ja-JP" altLang="en-US">
                <a:solidFill>
                  <a:schemeClr val="tx1">
                    <a:lumMod val="50000"/>
                    <a:lumOff val="50000"/>
                  </a:schemeClr>
                </a:solidFill>
                <a:latin typeface="+mn-ea"/>
              </a:rPr>
              <a:t>、</a:t>
            </a:r>
            <a:r>
              <a:rPr lang="en-US" altLang="ja-JP" dirty="0">
                <a:solidFill>
                  <a:schemeClr val="tx1">
                    <a:lumMod val="50000"/>
                    <a:lumOff val="50000"/>
                  </a:schemeClr>
                </a:solidFill>
                <a:latin typeface="+mn-ea"/>
              </a:rPr>
              <a:t>JPT</a:t>
            </a:r>
            <a:r>
              <a:rPr lang="ja-JP" altLang="en-US">
                <a:solidFill>
                  <a:schemeClr val="tx1">
                    <a:lumMod val="50000"/>
                    <a:lumOff val="50000"/>
                  </a:schemeClr>
                </a:solidFill>
                <a:latin typeface="+mn-ea"/>
              </a:rPr>
              <a:t>ハッカソンへの参加：</a:t>
            </a:r>
            <a:endParaRPr lang="en-US" altLang="ja-JP" dirty="0">
              <a:solidFill>
                <a:schemeClr val="tx1">
                  <a:lumMod val="50000"/>
                  <a:lumOff val="50000"/>
                </a:schemeClr>
              </a:solidFill>
              <a:latin typeface="+mn-ea"/>
            </a:endParaRPr>
          </a:p>
          <a:p>
            <a:pPr marL="1200150" lvl="2" indent="-285750">
              <a:spcAft>
                <a:spcPts val="600"/>
              </a:spcAft>
              <a:buClr>
                <a:schemeClr val="tx1">
                  <a:lumMod val="50000"/>
                  <a:lumOff val="50000"/>
                </a:schemeClr>
              </a:buClr>
              <a:buSzPct val="80000"/>
              <a:buFont typeface="Wingdings" pitchFamily="2" charset="2"/>
              <a:buChar char="l"/>
            </a:pPr>
            <a:r>
              <a:rPr kumimoji="1" lang="en-US" altLang="ja-JP" dirty="0">
                <a:solidFill>
                  <a:schemeClr val="tx1">
                    <a:lumMod val="50000"/>
                    <a:lumOff val="50000"/>
                  </a:schemeClr>
                </a:solidFill>
                <a:latin typeface="+mn-ea"/>
              </a:rPr>
              <a:t>ND</a:t>
            </a:r>
            <a:r>
              <a:rPr kumimoji="1" lang="ja-JP" altLang="en-US">
                <a:solidFill>
                  <a:schemeClr val="tx1">
                    <a:lumMod val="50000"/>
                    <a:lumOff val="50000"/>
                  </a:schemeClr>
                </a:solidFill>
                <a:latin typeface="+mn-ea"/>
              </a:rPr>
              <a:t>以外のコミュニティに参加し、</a:t>
            </a:r>
            <a:br>
              <a:rPr kumimoji="1" lang="en-US" altLang="ja-JP" dirty="0">
                <a:solidFill>
                  <a:schemeClr val="tx1">
                    <a:lumMod val="50000"/>
                    <a:lumOff val="50000"/>
                  </a:schemeClr>
                </a:solidFill>
                <a:latin typeface="+mn-ea"/>
              </a:rPr>
            </a:br>
            <a:r>
              <a:rPr kumimoji="1" lang="ja-JP" altLang="en-US">
                <a:solidFill>
                  <a:schemeClr val="tx1">
                    <a:lumMod val="50000"/>
                    <a:lumOff val="50000"/>
                  </a:schemeClr>
                </a:solidFill>
                <a:latin typeface="+mn-ea"/>
              </a:rPr>
              <a:t>データ分析や</a:t>
            </a:r>
            <a:r>
              <a:rPr kumimoji="1" lang="en-US" altLang="ja-JP" dirty="0">
                <a:solidFill>
                  <a:schemeClr val="tx1">
                    <a:lumMod val="50000"/>
                    <a:lumOff val="50000"/>
                  </a:schemeClr>
                </a:solidFill>
                <a:latin typeface="+mn-ea"/>
              </a:rPr>
              <a:t>AI</a:t>
            </a:r>
            <a:r>
              <a:rPr lang="ja-JP" altLang="en-US">
                <a:solidFill>
                  <a:schemeClr val="tx1">
                    <a:lumMod val="50000"/>
                    <a:lumOff val="50000"/>
                  </a:schemeClr>
                </a:solidFill>
                <a:latin typeface="+mn-ea"/>
              </a:rPr>
              <a:t>のスキルを仕事に活かそうとしている人たちの</a:t>
            </a:r>
            <a:r>
              <a:rPr kumimoji="1" lang="ja-JP" altLang="en-US">
                <a:solidFill>
                  <a:schemeClr val="tx1">
                    <a:lumMod val="50000"/>
                    <a:lumOff val="50000"/>
                  </a:schemeClr>
                </a:solidFill>
                <a:latin typeface="+mn-ea"/>
              </a:rPr>
              <a:t>雰囲気やレベル感を感じられた。</a:t>
            </a:r>
            <a:endParaRPr kumimoji="1" lang="en-US" altLang="ja-JP" dirty="0">
              <a:solidFill>
                <a:schemeClr val="tx1">
                  <a:lumMod val="50000"/>
                  <a:lumOff val="50000"/>
                </a:schemeClr>
              </a:solidFill>
              <a:latin typeface="+mn-ea"/>
            </a:endParaRPr>
          </a:p>
          <a:p>
            <a:pPr marL="1200150" lvl="2" indent="-285750">
              <a:spcAft>
                <a:spcPts val="600"/>
              </a:spcAft>
              <a:buClr>
                <a:schemeClr val="tx1">
                  <a:lumMod val="50000"/>
                  <a:lumOff val="50000"/>
                </a:schemeClr>
              </a:buClr>
              <a:buSzPct val="80000"/>
              <a:buFont typeface="Wingdings" pitchFamily="2" charset="2"/>
              <a:buChar char="l"/>
            </a:pPr>
            <a:r>
              <a:rPr lang="ja-JP" altLang="en-US">
                <a:solidFill>
                  <a:schemeClr val="tx1">
                    <a:lumMod val="50000"/>
                    <a:lumOff val="50000"/>
                  </a:schemeClr>
                </a:solidFill>
                <a:latin typeface="+mn-ea"/>
              </a:rPr>
              <a:t>期限付きで課題に取り組み完成させる経験ができた</a:t>
            </a:r>
            <a:endParaRPr lang="en-US" altLang="ja-JP" dirty="0">
              <a:solidFill>
                <a:schemeClr val="tx1">
                  <a:lumMod val="50000"/>
                  <a:lumOff val="50000"/>
                </a:schemeClr>
              </a:solidFill>
              <a:latin typeface="+mn-ea"/>
            </a:endParaRPr>
          </a:p>
          <a:p>
            <a:pPr marL="1200150" lvl="2" indent="-285750">
              <a:spcAft>
                <a:spcPts val="600"/>
              </a:spcAft>
              <a:buClr>
                <a:schemeClr val="tx1">
                  <a:lumMod val="50000"/>
                  <a:lumOff val="50000"/>
                </a:schemeClr>
              </a:buClr>
              <a:buSzPct val="80000"/>
              <a:buFont typeface="Wingdings" pitchFamily="2" charset="2"/>
              <a:buChar char="l"/>
            </a:pPr>
            <a:r>
              <a:rPr kumimoji="1" lang="en-US" altLang="ja-JP" dirty="0">
                <a:solidFill>
                  <a:schemeClr val="tx1">
                    <a:lumMod val="50000"/>
                    <a:lumOff val="50000"/>
                  </a:schemeClr>
                </a:solidFill>
                <a:latin typeface="+mn-ea"/>
              </a:rPr>
              <a:t>ND</a:t>
            </a:r>
            <a:r>
              <a:rPr kumimoji="1" lang="ja-JP" altLang="en-US">
                <a:solidFill>
                  <a:schemeClr val="tx1">
                    <a:lumMod val="50000"/>
                    <a:lumOff val="50000"/>
                  </a:schemeClr>
                </a:solidFill>
                <a:latin typeface="+mn-ea"/>
              </a:rPr>
              <a:t>向け成果物とは異なる目的と評価基準</a:t>
            </a:r>
            <a:r>
              <a:rPr kumimoji="1" lang="en-US" altLang="ja-JP" dirty="0">
                <a:solidFill>
                  <a:schemeClr val="tx1">
                    <a:lumMod val="50000"/>
                    <a:lumOff val="50000"/>
                  </a:schemeClr>
                </a:solidFill>
                <a:latin typeface="+mn-ea"/>
              </a:rPr>
              <a:t>	</a:t>
            </a:r>
            <a:endParaRPr lang="en-US" altLang="ja-JP" dirty="0">
              <a:solidFill>
                <a:schemeClr val="tx1">
                  <a:lumMod val="50000"/>
                  <a:lumOff val="50000"/>
                </a:schemeClr>
              </a:solidFill>
              <a:latin typeface="+mn-ea"/>
            </a:endParaRPr>
          </a:p>
          <a:p>
            <a:pPr marL="285750" indent="-285750">
              <a:spcBef>
                <a:spcPts val="1200"/>
              </a:spcBef>
              <a:spcAft>
                <a:spcPts val="600"/>
              </a:spcAft>
              <a:buClr>
                <a:schemeClr val="tx1">
                  <a:lumMod val="50000"/>
                  <a:lumOff val="50000"/>
                </a:schemeClr>
              </a:buClr>
              <a:buSzPct val="80000"/>
              <a:buFont typeface="Wingdings" pitchFamily="2" charset="2"/>
              <a:buChar char="l"/>
            </a:pPr>
            <a:r>
              <a:rPr kumimoji="1" lang="en-US" altLang="ja-JP" dirty="0">
                <a:solidFill>
                  <a:schemeClr val="tx1">
                    <a:lumMod val="50000"/>
                    <a:lumOff val="50000"/>
                  </a:schemeClr>
                </a:solidFill>
                <a:latin typeface="+mn-ea"/>
              </a:rPr>
              <a:t>IT</a:t>
            </a:r>
            <a:r>
              <a:rPr kumimoji="1" lang="ja-JP" altLang="en-US">
                <a:solidFill>
                  <a:schemeClr val="tx1">
                    <a:lumMod val="50000"/>
                    <a:lumOff val="50000"/>
                  </a:schemeClr>
                </a:solidFill>
                <a:latin typeface="+mn-ea"/>
              </a:rPr>
              <a:t>支援主催デモインターン：</a:t>
            </a:r>
            <a:endParaRPr kumimoji="1" lang="en-US" altLang="ja-JP" dirty="0">
              <a:solidFill>
                <a:schemeClr val="tx1">
                  <a:lumMod val="50000"/>
                  <a:lumOff val="50000"/>
                </a:schemeClr>
              </a:solidFill>
              <a:latin typeface="+mn-ea"/>
            </a:endParaRPr>
          </a:p>
          <a:p>
            <a:pPr lvl="2">
              <a:spcAft>
                <a:spcPts val="600"/>
              </a:spcAft>
              <a:buClr>
                <a:schemeClr val="tx1">
                  <a:lumMod val="50000"/>
                  <a:lumOff val="50000"/>
                </a:schemeClr>
              </a:buClr>
              <a:buSzPct val="80000"/>
            </a:pPr>
            <a:r>
              <a:rPr lang="ja-JP" altLang="en-US">
                <a:solidFill>
                  <a:schemeClr val="tx1">
                    <a:lumMod val="50000"/>
                    <a:lumOff val="50000"/>
                  </a:schemeClr>
                </a:solidFill>
                <a:latin typeface="+mn-ea"/>
              </a:rPr>
              <a:t>ソリューション開発、ビジネスコミュニケーションの疑似体験。</a:t>
            </a:r>
            <a:r>
              <a:rPr kumimoji="1" lang="en-US" altLang="ja-JP" dirty="0">
                <a:solidFill>
                  <a:schemeClr val="tx1">
                    <a:lumMod val="50000"/>
                    <a:lumOff val="50000"/>
                  </a:schemeClr>
                </a:solidFill>
                <a:latin typeface="+mn-ea"/>
              </a:rPr>
              <a:t>		</a:t>
            </a:r>
          </a:p>
        </p:txBody>
      </p:sp>
      <p:grpSp>
        <p:nvGrpSpPr>
          <p:cNvPr id="4" name="グループ化 3">
            <a:extLst>
              <a:ext uri="{FF2B5EF4-FFF2-40B4-BE49-F238E27FC236}">
                <a16:creationId xmlns:a16="http://schemas.microsoft.com/office/drawing/2014/main" id="{93F02554-9DBE-928B-5D8C-F5DEAB22C0E0}"/>
              </a:ext>
            </a:extLst>
          </p:cNvPr>
          <p:cNvGrpSpPr/>
          <p:nvPr/>
        </p:nvGrpSpPr>
        <p:grpSpPr>
          <a:xfrm rot="5400000">
            <a:off x="5879998" y="5043634"/>
            <a:ext cx="432000" cy="433316"/>
            <a:chOff x="5539003" y="4421393"/>
            <a:chExt cx="453517" cy="432000"/>
          </a:xfrm>
        </p:grpSpPr>
        <p:sp>
          <p:nvSpPr>
            <p:cNvPr id="5" name="円/楕円 4">
              <a:extLst>
                <a:ext uri="{FF2B5EF4-FFF2-40B4-BE49-F238E27FC236}">
                  <a16:creationId xmlns:a16="http://schemas.microsoft.com/office/drawing/2014/main" id="{2446E09C-4462-F463-4260-BC001D890FD2}"/>
                </a:ext>
              </a:extLst>
            </p:cNvPr>
            <p:cNvSpPr/>
            <p:nvPr/>
          </p:nvSpPr>
          <p:spPr>
            <a:xfrm>
              <a:off x="5539003" y="4421393"/>
              <a:ext cx="432000" cy="432000"/>
            </a:xfrm>
            <a:prstGeom prst="ellipse">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BBC34E7-9A34-4122-AAA1-9FD6497537C5}"/>
                </a:ext>
              </a:extLst>
            </p:cNvPr>
            <p:cNvSpPr txBox="1"/>
            <p:nvPr/>
          </p:nvSpPr>
          <p:spPr>
            <a:xfrm>
              <a:off x="5560520" y="4421395"/>
              <a:ext cx="432000" cy="430887"/>
            </a:xfrm>
            <a:prstGeom prst="rect">
              <a:avLst/>
            </a:prstGeom>
            <a:noFill/>
          </p:spPr>
          <p:txBody>
            <a:bodyPr wrap="square" rtlCol="0">
              <a:spAutoFit/>
            </a:bodyPr>
            <a:lstStyle/>
            <a:p>
              <a:pPr algn="ctr"/>
              <a:r>
                <a:rPr kumimoji="1" lang="en-US" altLang="ja-JP" sz="2200" b="1" dirty="0">
                  <a:solidFill>
                    <a:schemeClr val="bg1"/>
                  </a:solidFill>
                </a:rPr>
                <a:t>&gt;</a:t>
              </a:r>
              <a:endParaRPr kumimoji="1" lang="ja-JP" altLang="en-US" sz="2200" b="1">
                <a:solidFill>
                  <a:schemeClr val="bg1"/>
                </a:solidFill>
              </a:endParaRPr>
            </a:p>
          </p:txBody>
        </p:sp>
      </p:grpSp>
      <p:grpSp>
        <p:nvGrpSpPr>
          <p:cNvPr id="9" name="グループ化 8">
            <a:extLst>
              <a:ext uri="{FF2B5EF4-FFF2-40B4-BE49-F238E27FC236}">
                <a16:creationId xmlns:a16="http://schemas.microsoft.com/office/drawing/2014/main" id="{509B20AF-DFAA-F32B-4DD0-1015E4C8674E}"/>
              </a:ext>
            </a:extLst>
          </p:cNvPr>
          <p:cNvGrpSpPr/>
          <p:nvPr/>
        </p:nvGrpSpPr>
        <p:grpSpPr>
          <a:xfrm>
            <a:off x="1509204" y="5632694"/>
            <a:ext cx="9889724" cy="923330"/>
            <a:chOff x="1509204" y="5898564"/>
            <a:chExt cx="9889724" cy="923330"/>
          </a:xfrm>
        </p:grpSpPr>
        <p:sp>
          <p:nvSpPr>
            <p:cNvPr id="8" name="正方形/長方形 7">
              <a:extLst>
                <a:ext uri="{FF2B5EF4-FFF2-40B4-BE49-F238E27FC236}">
                  <a16:creationId xmlns:a16="http://schemas.microsoft.com/office/drawing/2014/main" id="{224BFCEB-6E8B-423B-E722-30594D221A63}"/>
                </a:ext>
              </a:extLst>
            </p:cNvPr>
            <p:cNvSpPr/>
            <p:nvPr/>
          </p:nvSpPr>
          <p:spPr>
            <a:xfrm>
              <a:off x="1601707" y="6403773"/>
              <a:ext cx="9126245" cy="45719"/>
            </a:xfrm>
            <a:prstGeom prst="rect">
              <a:avLst/>
            </a:prstGeom>
            <a:solidFill>
              <a:srgbClr val="FFC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2F33160-0F51-A2FB-95F7-0896CBFBDD37}"/>
                </a:ext>
              </a:extLst>
            </p:cNvPr>
            <p:cNvSpPr txBox="1"/>
            <p:nvPr/>
          </p:nvSpPr>
          <p:spPr>
            <a:xfrm>
              <a:off x="1509204" y="5898564"/>
              <a:ext cx="9889724" cy="923330"/>
            </a:xfrm>
            <a:prstGeom prst="rect">
              <a:avLst/>
            </a:prstGeom>
            <a:noFill/>
          </p:spPr>
          <p:txBody>
            <a:bodyPr wrap="square" rtlCol="0">
              <a:spAutoFit/>
            </a:bodyPr>
            <a:lstStyle/>
            <a:p>
              <a:r>
                <a:rPr kumimoji="1" lang="ja-JP" altLang="en-US">
                  <a:solidFill>
                    <a:schemeClr val="tx1">
                      <a:lumMod val="50000"/>
                      <a:lumOff val="50000"/>
                    </a:schemeClr>
                  </a:solidFill>
                  <a:latin typeface="+mn-ea"/>
                </a:rPr>
                <a:t>準備性講座のグループワーク</a:t>
              </a:r>
              <a:r>
                <a:rPr lang="ja-JP" altLang="en-US">
                  <a:solidFill>
                    <a:schemeClr val="tx1">
                      <a:lumMod val="50000"/>
                      <a:lumOff val="50000"/>
                    </a:schemeClr>
                  </a:solidFill>
                  <a:latin typeface="+mn-ea"/>
                </a:rPr>
                <a:t>、</a:t>
              </a:r>
              <a:r>
                <a:rPr kumimoji="1" lang="ja-JP" altLang="en-US">
                  <a:solidFill>
                    <a:schemeClr val="tx1">
                      <a:lumMod val="50000"/>
                      <a:lumOff val="50000"/>
                    </a:schemeClr>
                  </a:solidFill>
                  <a:latin typeface="+mn-ea"/>
                </a:rPr>
                <a:t>面談、</a:t>
              </a:r>
              <a:r>
                <a:rPr kumimoji="1" lang="en-US" altLang="ja-JP" dirty="0">
                  <a:solidFill>
                    <a:schemeClr val="tx1">
                      <a:lumMod val="50000"/>
                      <a:lumOff val="50000"/>
                    </a:schemeClr>
                  </a:solidFill>
                  <a:latin typeface="+mn-ea"/>
                </a:rPr>
                <a:t>IT</a:t>
              </a:r>
              <a:r>
                <a:rPr kumimoji="1" lang="ja-JP" altLang="en-US">
                  <a:solidFill>
                    <a:schemeClr val="tx1">
                      <a:lumMod val="50000"/>
                      <a:lumOff val="50000"/>
                    </a:schemeClr>
                  </a:solidFill>
                  <a:latin typeface="+mn-ea"/>
                </a:rPr>
                <a:t>支援、就活支援と併せ、</a:t>
              </a:r>
              <a:br>
                <a:rPr kumimoji="1" lang="en-US" altLang="ja-JP" dirty="0">
                  <a:solidFill>
                    <a:schemeClr val="tx1">
                      <a:lumMod val="50000"/>
                      <a:lumOff val="50000"/>
                    </a:schemeClr>
                  </a:solidFill>
                  <a:latin typeface="+mn-ea"/>
                </a:rPr>
              </a:br>
              <a:r>
                <a:rPr kumimoji="1" lang="ja-JP" altLang="en-US">
                  <a:solidFill>
                    <a:schemeClr val="tx1">
                      <a:lumMod val="50000"/>
                      <a:lumOff val="50000"/>
                    </a:schemeClr>
                  </a:solidFill>
                  <a:latin typeface="+mn-ea"/>
                </a:rPr>
                <a:t>色々な人の話を聞く、異なる様々な情報源に触れる、多方面からのフィードバックを得る</a:t>
              </a:r>
              <a:br>
                <a:rPr kumimoji="1" lang="en-US" altLang="ja-JP" dirty="0">
                  <a:solidFill>
                    <a:schemeClr val="tx1">
                      <a:lumMod val="50000"/>
                      <a:lumOff val="50000"/>
                    </a:schemeClr>
                  </a:solidFill>
                  <a:latin typeface="+mn-ea"/>
                </a:rPr>
              </a:br>
              <a:r>
                <a:rPr kumimoji="1" lang="ja-JP" altLang="en-US">
                  <a:solidFill>
                    <a:schemeClr val="tx1">
                      <a:lumMod val="50000"/>
                      <a:lumOff val="50000"/>
                    </a:schemeClr>
                  </a:solidFill>
                  <a:latin typeface="+mn-ea"/>
                </a:rPr>
                <a:t>ことが何より役に立った。</a:t>
              </a:r>
            </a:p>
          </p:txBody>
        </p:sp>
      </p:grpSp>
    </p:spTree>
    <p:extLst>
      <p:ext uri="{BB962C8B-B14F-4D97-AF65-F5344CB8AC3E}">
        <p14:creationId xmlns:p14="http://schemas.microsoft.com/office/powerpoint/2010/main" val="2029745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48F2579-AFDA-C5C8-4BEF-F7F9E5BBB948}"/>
              </a:ext>
            </a:extLst>
          </p:cNvPr>
          <p:cNvSpPr/>
          <p:nvPr/>
        </p:nvSpPr>
        <p:spPr>
          <a:xfrm>
            <a:off x="0" y="0"/>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t> 役に立ったツール・本</a:t>
            </a:r>
            <a:endParaRPr kumimoji="1" lang="ja-JP" altLang="en-US" sz="2400" b="1"/>
          </a:p>
        </p:txBody>
      </p:sp>
      <p:pic>
        <p:nvPicPr>
          <p:cNvPr id="4" name="図 3">
            <a:extLst>
              <a:ext uri="{FF2B5EF4-FFF2-40B4-BE49-F238E27FC236}">
                <a16:creationId xmlns:a16="http://schemas.microsoft.com/office/drawing/2014/main" id="{AB9D641F-77F9-A61E-8F8C-71C329CAD257}"/>
              </a:ext>
            </a:extLst>
          </p:cNvPr>
          <p:cNvPicPr>
            <a:picLocks noChangeAspect="1"/>
          </p:cNvPicPr>
          <p:nvPr/>
        </p:nvPicPr>
        <p:blipFill>
          <a:blip r:embed="rId3"/>
          <a:stretch>
            <a:fillRect/>
          </a:stretch>
        </p:blipFill>
        <p:spPr>
          <a:xfrm>
            <a:off x="9066743" y="3019975"/>
            <a:ext cx="2228804" cy="3142111"/>
          </a:xfrm>
          <a:prstGeom prst="rect">
            <a:avLst/>
          </a:prstGeom>
          <a:ln w="3175">
            <a:solidFill>
              <a:schemeClr val="bg2">
                <a:lumMod val="90000"/>
              </a:schemeClr>
            </a:solidFill>
            <a:prstDash val="solid"/>
          </a:ln>
        </p:spPr>
      </p:pic>
      <p:pic>
        <p:nvPicPr>
          <p:cNvPr id="6" name="図 5">
            <a:extLst>
              <a:ext uri="{FF2B5EF4-FFF2-40B4-BE49-F238E27FC236}">
                <a16:creationId xmlns:a16="http://schemas.microsoft.com/office/drawing/2014/main" id="{998B1F6B-3B14-3D74-53A2-FFCF9B3579E3}"/>
              </a:ext>
            </a:extLst>
          </p:cNvPr>
          <p:cNvPicPr>
            <a:picLocks noChangeAspect="1"/>
          </p:cNvPicPr>
          <p:nvPr/>
        </p:nvPicPr>
        <p:blipFill>
          <a:blip r:embed="rId4"/>
          <a:stretch>
            <a:fillRect/>
          </a:stretch>
        </p:blipFill>
        <p:spPr>
          <a:xfrm>
            <a:off x="896453" y="848871"/>
            <a:ext cx="3044932" cy="3142111"/>
          </a:xfrm>
          <a:prstGeom prst="rect">
            <a:avLst/>
          </a:prstGeom>
          <a:ln w="3175">
            <a:solidFill>
              <a:schemeClr val="bg2">
                <a:lumMod val="90000"/>
              </a:schemeClr>
            </a:solidFill>
            <a:prstDash val="solid"/>
          </a:ln>
        </p:spPr>
      </p:pic>
      <p:sp>
        <p:nvSpPr>
          <p:cNvPr id="7" name="テキスト ボックス 6">
            <a:extLst>
              <a:ext uri="{FF2B5EF4-FFF2-40B4-BE49-F238E27FC236}">
                <a16:creationId xmlns:a16="http://schemas.microsoft.com/office/drawing/2014/main" id="{A82164B5-D684-03AA-E3A6-CEF1E3B4A152}"/>
              </a:ext>
            </a:extLst>
          </p:cNvPr>
          <p:cNvSpPr txBox="1"/>
          <p:nvPr/>
        </p:nvSpPr>
        <p:spPr>
          <a:xfrm>
            <a:off x="896453" y="4711494"/>
            <a:ext cx="8274756" cy="1631216"/>
          </a:xfrm>
          <a:prstGeom prst="rect">
            <a:avLst/>
          </a:prstGeom>
          <a:noFill/>
        </p:spPr>
        <p:txBody>
          <a:bodyPr wrap="square" rtlCol="0">
            <a:spAutoFit/>
          </a:bodyPr>
          <a:lstStyle/>
          <a:p>
            <a:r>
              <a:rPr kumimoji="1" lang="ja-JP" altLang="en-US">
                <a:solidFill>
                  <a:schemeClr val="tx1">
                    <a:lumMod val="50000"/>
                    <a:lumOff val="50000"/>
                  </a:schemeClr>
                </a:solidFill>
                <a:latin typeface="+mn-ea"/>
              </a:rPr>
              <a:t>「データ</a:t>
            </a:r>
            <a:r>
              <a:rPr kumimoji="1" lang="en-US" altLang="ja-JP" dirty="0">
                <a:solidFill>
                  <a:schemeClr val="tx1">
                    <a:lumMod val="50000"/>
                    <a:lumOff val="50000"/>
                  </a:schemeClr>
                </a:solidFill>
                <a:latin typeface="+mn-ea"/>
              </a:rPr>
              <a:t>✕AI</a:t>
            </a:r>
            <a:r>
              <a:rPr kumimoji="1" lang="ja-JP" altLang="en-US">
                <a:solidFill>
                  <a:schemeClr val="tx1">
                    <a:lumMod val="50000"/>
                    <a:lumOff val="50000"/>
                  </a:schemeClr>
                </a:solidFill>
                <a:latin typeface="+mn-ea"/>
              </a:rPr>
              <a:t>人材キャリア大全」：</a:t>
            </a:r>
            <a:endParaRPr kumimoji="1" lang="en-US" altLang="ja-JP" dirty="0">
              <a:solidFill>
                <a:schemeClr val="tx1">
                  <a:lumMod val="50000"/>
                  <a:lumOff val="50000"/>
                </a:schemeClr>
              </a:solidFill>
              <a:latin typeface="+mn-ea"/>
            </a:endParaRPr>
          </a:p>
          <a:p>
            <a:pPr marL="285750" indent="-285750">
              <a:spcBef>
                <a:spcPts val="1200"/>
              </a:spcBef>
              <a:buClr>
                <a:schemeClr val="bg1"/>
              </a:buClr>
              <a:buFont typeface="Arial" panose="020B0604020202020204" pitchFamily="34" charset="0"/>
              <a:buChar char="•"/>
            </a:pPr>
            <a:r>
              <a:rPr lang="ja-JP" altLang="en-US">
                <a:solidFill>
                  <a:schemeClr val="tx1">
                    <a:lumMod val="50000"/>
                    <a:lumOff val="50000"/>
                  </a:schemeClr>
                </a:solidFill>
                <a:latin typeface="+mn-ea"/>
              </a:rPr>
              <a:t>データアナリスト、機械学習エンジニア、</a:t>
            </a:r>
            <a:r>
              <a:rPr lang="en-US" altLang="ja-JP" dirty="0">
                <a:solidFill>
                  <a:schemeClr val="tx1">
                    <a:lumMod val="50000"/>
                    <a:lumOff val="50000"/>
                  </a:schemeClr>
                </a:solidFill>
                <a:latin typeface="+mn-ea"/>
              </a:rPr>
              <a:t>BI</a:t>
            </a:r>
            <a:r>
              <a:rPr lang="ja-JP" altLang="en-US">
                <a:solidFill>
                  <a:schemeClr val="tx1">
                    <a:lumMod val="50000"/>
                    <a:lumOff val="50000"/>
                  </a:schemeClr>
                </a:solidFill>
                <a:latin typeface="+mn-ea"/>
              </a:rPr>
              <a:t>エンジニアなどの職種の</a:t>
            </a:r>
            <a:br>
              <a:rPr lang="en-US" altLang="ja-JP" dirty="0">
                <a:solidFill>
                  <a:schemeClr val="tx1">
                    <a:lumMod val="50000"/>
                    <a:lumOff val="50000"/>
                  </a:schemeClr>
                </a:solidFill>
                <a:latin typeface="+mn-ea"/>
              </a:rPr>
            </a:br>
            <a:r>
              <a:rPr lang="ja-JP" altLang="en-US">
                <a:solidFill>
                  <a:schemeClr val="tx1">
                    <a:lumMod val="50000"/>
                    <a:lumOff val="50000"/>
                  </a:schemeClr>
                </a:solidFill>
                <a:latin typeface="+mn-ea"/>
              </a:rPr>
              <a:t>役割と、具体的な仕事の流れ、身につけるべきスキルがわかる。</a:t>
            </a:r>
            <a:br>
              <a:rPr lang="en-US" altLang="ja-JP" dirty="0">
                <a:solidFill>
                  <a:schemeClr val="tx1">
                    <a:lumMod val="50000"/>
                    <a:lumOff val="50000"/>
                  </a:schemeClr>
                </a:solidFill>
                <a:latin typeface="+mn-ea"/>
              </a:rPr>
            </a:br>
            <a:r>
              <a:rPr lang="en-US" altLang="ja-JP" dirty="0">
                <a:solidFill>
                  <a:schemeClr val="tx1">
                    <a:lumMod val="50000"/>
                    <a:lumOff val="50000"/>
                  </a:schemeClr>
                </a:solidFill>
                <a:latin typeface="+mn-ea"/>
              </a:rPr>
              <a:t>ND</a:t>
            </a:r>
            <a:r>
              <a:rPr lang="ja-JP" altLang="en-US">
                <a:solidFill>
                  <a:schemeClr val="tx1">
                    <a:lumMod val="50000"/>
                    <a:lumOff val="50000"/>
                  </a:schemeClr>
                </a:solidFill>
                <a:latin typeface="+mn-ea"/>
              </a:rPr>
              <a:t>で学ぶスキルがどんな仕事に結びつくのかイメージできる。</a:t>
            </a:r>
            <a:br>
              <a:rPr lang="en-US" altLang="ja-JP" dirty="0">
                <a:solidFill>
                  <a:schemeClr val="tx1">
                    <a:lumMod val="50000"/>
                    <a:lumOff val="50000"/>
                  </a:schemeClr>
                </a:solidFill>
                <a:latin typeface="+mn-ea"/>
              </a:rPr>
            </a:br>
            <a:r>
              <a:rPr lang="en-US" altLang="ja-JP" dirty="0">
                <a:solidFill>
                  <a:schemeClr val="tx1">
                    <a:lumMod val="50000"/>
                    <a:lumOff val="50000"/>
                  </a:schemeClr>
                </a:solidFill>
                <a:latin typeface="+mn-ea"/>
              </a:rPr>
              <a:t>	</a:t>
            </a:r>
            <a:endParaRPr kumimoji="1" lang="ja-JP" altLang="en-US">
              <a:solidFill>
                <a:schemeClr val="tx1">
                  <a:lumMod val="50000"/>
                  <a:lumOff val="50000"/>
                </a:schemeClr>
              </a:solidFill>
              <a:latin typeface="+mn-ea"/>
            </a:endParaRPr>
          </a:p>
        </p:txBody>
      </p:sp>
      <p:sp>
        <p:nvSpPr>
          <p:cNvPr id="8" name="テキスト ボックス 7">
            <a:extLst>
              <a:ext uri="{FF2B5EF4-FFF2-40B4-BE49-F238E27FC236}">
                <a16:creationId xmlns:a16="http://schemas.microsoft.com/office/drawing/2014/main" id="{8DBEF954-10D4-D684-8865-903BCFE6FE6A}"/>
              </a:ext>
            </a:extLst>
          </p:cNvPr>
          <p:cNvSpPr txBox="1"/>
          <p:nvPr/>
        </p:nvSpPr>
        <p:spPr>
          <a:xfrm>
            <a:off x="4330304" y="851075"/>
            <a:ext cx="6400800" cy="2185214"/>
          </a:xfrm>
          <a:prstGeom prst="rect">
            <a:avLst/>
          </a:prstGeom>
          <a:noFill/>
        </p:spPr>
        <p:txBody>
          <a:bodyPr wrap="square" rtlCol="0">
            <a:spAutoFit/>
          </a:bodyPr>
          <a:lstStyle/>
          <a:p>
            <a:r>
              <a:rPr lang="en-US" altLang="ja-JP" dirty="0">
                <a:solidFill>
                  <a:schemeClr val="tx1">
                    <a:lumMod val="50000"/>
                    <a:lumOff val="50000"/>
                  </a:schemeClr>
                </a:solidFill>
                <a:latin typeface="+mn-ea"/>
              </a:rPr>
              <a:t>Notion</a:t>
            </a:r>
            <a:r>
              <a:rPr kumimoji="1" lang="ja-JP" altLang="en-US">
                <a:solidFill>
                  <a:schemeClr val="tx1">
                    <a:lumMod val="50000"/>
                    <a:lumOff val="50000"/>
                  </a:schemeClr>
                </a:solidFill>
                <a:latin typeface="+mn-ea"/>
              </a:rPr>
              <a:t>：</a:t>
            </a:r>
            <a:endParaRPr kumimoji="1" lang="en-US" altLang="ja-JP" dirty="0">
              <a:solidFill>
                <a:schemeClr val="tx1">
                  <a:lumMod val="50000"/>
                  <a:lumOff val="50000"/>
                </a:schemeClr>
              </a:solidFill>
              <a:latin typeface="+mn-ea"/>
            </a:endParaRPr>
          </a:p>
          <a:p>
            <a:pPr marL="285750" indent="-285750">
              <a:spcBef>
                <a:spcPts val="1200"/>
              </a:spcBef>
              <a:buClr>
                <a:schemeClr val="bg1"/>
              </a:buClr>
              <a:buFont typeface="Arial" panose="020B0604020202020204" pitchFamily="34" charset="0"/>
              <a:buChar char="•"/>
            </a:pPr>
            <a:r>
              <a:rPr lang="ja-JP" altLang="en-US">
                <a:solidFill>
                  <a:schemeClr val="tx1">
                    <a:lumMod val="50000"/>
                    <a:lumOff val="50000"/>
                  </a:schemeClr>
                </a:solidFill>
                <a:latin typeface="+mn-ea"/>
              </a:rPr>
              <a:t>情報整理ツール</a:t>
            </a:r>
            <a:br>
              <a:rPr lang="en-US" altLang="ja-JP" dirty="0">
                <a:solidFill>
                  <a:schemeClr val="tx1">
                    <a:lumMod val="50000"/>
                    <a:lumOff val="50000"/>
                  </a:schemeClr>
                </a:solidFill>
                <a:latin typeface="+mn-ea"/>
              </a:rPr>
            </a:br>
            <a:r>
              <a:rPr lang="ja-JP" altLang="en-US">
                <a:solidFill>
                  <a:schemeClr val="tx1">
                    <a:lumMod val="50000"/>
                    <a:lumOff val="50000"/>
                  </a:schemeClr>
                </a:solidFill>
                <a:latin typeface="+mn-ea"/>
              </a:rPr>
              <a:t>講座のメモなどの文書をデータベースで管理したり、</a:t>
            </a:r>
            <a:br>
              <a:rPr lang="en-US" altLang="ja-JP" dirty="0">
                <a:solidFill>
                  <a:schemeClr val="tx1">
                    <a:lumMod val="50000"/>
                    <a:lumOff val="50000"/>
                  </a:schemeClr>
                </a:solidFill>
                <a:latin typeface="+mn-ea"/>
              </a:rPr>
            </a:br>
            <a:r>
              <a:rPr lang="en-US" altLang="ja-JP" dirty="0">
                <a:solidFill>
                  <a:schemeClr val="tx1">
                    <a:lumMod val="50000"/>
                    <a:lumOff val="50000"/>
                  </a:schemeClr>
                </a:solidFill>
                <a:latin typeface="+mn-ea"/>
              </a:rPr>
              <a:t>Google</a:t>
            </a:r>
            <a:r>
              <a:rPr lang="ja-JP" altLang="en-US">
                <a:solidFill>
                  <a:schemeClr val="tx1">
                    <a:lumMod val="50000"/>
                    <a:lumOff val="50000"/>
                  </a:schemeClr>
                </a:solidFill>
                <a:latin typeface="+mn-ea"/>
              </a:rPr>
              <a:t>カレンダーと連携してスケジュール管理をしたり、</a:t>
            </a:r>
            <a:br>
              <a:rPr lang="en-US" altLang="ja-JP" dirty="0">
                <a:solidFill>
                  <a:schemeClr val="tx1">
                    <a:lumMod val="50000"/>
                    <a:lumOff val="50000"/>
                  </a:schemeClr>
                </a:solidFill>
                <a:latin typeface="+mn-ea"/>
              </a:rPr>
            </a:br>
            <a:r>
              <a:rPr lang="ja-JP" altLang="en-US">
                <a:solidFill>
                  <a:schemeClr val="tx1">
                    <a:lumMod val="50000"/>
                    <a:lumOff val="50000"/>
                  </a:schemeClr>
                </a:solidFill>
                <a:latin typeface="+mn-ea"/>
              </a:rPr>
              <a:t>ガントチャートなどを作ってタスク管理したりを</a:t>
            </a:r>
            <a:br>
              <a:rPr lang="en-US" altLang="ja-JP" dirty="0">
                <a:solidFill>
                  <a:schemeClr val="tx1">
                    <a:lumMod val="50000"/>
                    <a:lumOff val="50000"/>
                  </a:schemeClr>
                </a:solidFill>
                <a:latin typeface="+mn-ea"/>
              </a:rPr>
            </a:br>
            <a:r>
              <a:rPr lang="ja-JP" altLang="en-US">
                <a:solidFill>
                  <a:schemeClr val="tx1">
                    <a:lumMod val="50000"/>
                    <a:lumOff val="50000"/>
                  </a:schemeClr>
                </a:solidFill>
                <a:latin typeface="+mn-ea"/>
              </a:rPr>
              <a:t>クラウドで一元的に行える。</a:t>
            </a:r>
            <a:r>
              <a:rPr lang="en-US" altLang="ja-JP" dirty="0">
                <a:solidFill>
                  <a:schemeClr val="tx1">
                    <a:lumMod val="50000"/>
                    <a:lumOff val="50000"/>
                  </a:schemeClr>
                </a:solidFill>
                <a:latin typeface="+mn-ea"/>
              </a:rPr>
              <a:t>	</a:t>
            </a:r>
            <a:br>
              <a:rPr lang="en-US" altLang="ja-JP" dirty="0">
                <a:solidFill>
                  <a:schemeClr val="tx1">
                    <a:lumMod val="50000"/>
                    <a:lumOff val="50000"/>
                  </a:schemeClr>
                </a:solidFill>
                <a:latin typeface="+mn-ea"/>
              </a:rPr>
            </a:br>
            <a:r>
              <a:rPr lang="en-US" altLang="ja-JP" dirty="0">
                <a:solidFill>
                  <a:schemeClr val="tx1">
                    <a:lumMod val="50000"/>
                    <a:lumOff val="50000"/>
                  </a:schemeClr>
                </a:solidFill>
                <a:latin typeface="+mn-ea"/>
              </a:rPr>
              <a:t>	</a:t>
            </a:r>
            <a:endParaRPr kumimoji="1" lang="ja-JP" altLang="en-US">
              <a:solidFill>
                <a:schemeClr val="tx1">
                  <a:lumMod val="50000"/>
                  <a:lumOff val="50000"/>
                </a:schemeClr>
              </a:solidFill>
              <a:latin typeface="+mn-ea"/>
            </a:endParaRPr>
          </a:p>
        </p:txBody>
      </p:sp>
    </p:spTree>
    <p:extLst>
      <p:ext uri="{BB962C8B-B14F-4D97-AF65-F5344CB8AC3E}">
        <p14:creationId xmlns:p14="http://schemas.microsoft.com/office/powerpoint/2010/main" val="3992913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a:blip>
          <a:srcRect/>
          <a:stretch>
            <a:fillRect t="-17000" b="-17000"/>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C669E9A-4674-99F3-C640-87F963DDEAEE}"/>
              </a:ext>
            </a:extLst>
          </p:cNvPr>
          <p:cNvSpPr txBox="1"/>
          <p:nvPr/>
        </p:nvSpPr>
        <p:spPr>
          <a:xfrm>
            <a:off x="5285014" y="2967335"/>
            <a:ext cx="1621971" cy="923330"/>
          </a:xfrm>
          <a:prstGeom prst="rect">
            <a:avLst/>
          </a:prstGeom>
          <a:noFill/>
        </p:spPr>
        <p:txBody>
          <a:bodyPr wrap="square" rtlCol="0">
            <a:spAutoFit/>
          </a:bodyPr>
          <a:lstStyle/>
          <a:p>
            <a:r>
              <a:rPr kumimoji="1" lang="en-US" altLang="ja-JP" sz="5400" b="1" dirty="0">
                <a:solidFill>
                  <a:schemeClr val="bg1"/>
                </a:solidFill>
              </a:rPr>
              <a:t>EOF</a:t>
            </a:r>
            <a:endParaRPr kumimoji="1" lang="ja-JP" altLang="en-US" sz="5400" b="1">
              <a:solidFill>
                <a:schemeClr val="bg1"/>
              </a:solidFill>
            </a:endParaRPr>
          </a:p>
        </p:txBody>
      </p:sp>
    </p:spTree>
    <p:extLst>
      <p:ext uri="{BB962C8B-B14F-4D97-AF65-F5344CB8AC3E}">
        <p14:creationId xmlns:p14="http://schemas.microsoft.com/office/powerpoint/2010/main" val="834185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EB8902C-C3EC-4319-2475-0B6F14FA6209}"/>
              </a:ext>
            </a:extLst>
          </p:cNvPr>
          <p:cNvSpPr/>
          <p:nvPr/>
        </p:nvSpPr>
        <p:spPr>
          <a:xfrm>
            <a:off x="0" y="-1"/>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2400" b="1" dirty="0"/>
              <a:t> </a:t>
            </a:r>
            <a:r>
              <a:rPr lang="ja-JP" altLang="en-US" sz="2400" b="1"/>
              <a:t>はじめに・自己紹介</a:t>
            </a:r>
            <a:endParaRPr kumimoji="1" lang="ja-JP" altLang="en-US" sz="2400" b="1"/>
          </a:p>
        </p:txBody>
      </p:sp>
      <p:sp>
        <p:nvSpPr>
          <p:cNvPr id="3" name="テキスト ボックス 2">
            <a:extLst>
              <a:ext uri="{FF2B5EF4-FFF2-40B4-BE49-F238E27FC236}">
                <a16:creationId xmlns:a16="http://schemas.microsoft.com/office/drawing/2014/main" id="{674C8322-B732-C113-7882-C5536D981A19}"/>
              </a:ext>
            </a:extLst>
          </p:cNvPr>
          <p:cNvSpPr txBox="1"/>
          <p:nvPr/>
        </p:nvSpPr>
        <p:spPr>
          <a:xfrm>
            <a:off x="551847" y="920153"/>
            <a:ext cx="11088303" cy="4985980"/>
          </a:xfrm>
          <a:prstGeom prst="rect">
            <a:avLst/>
          </a:prstGeom>
          <a:noFill/>
        </p:spPr>
        <p:txBody>
          <a:bodyPr wrap="square" rtlCol="0">
            <a:spAutoFit/>
          </a:bodyPr>
          <a:lstStyle/>
          <a:p>
            <a:pPr>
              <a:spcAft>
                <a:spcPts val="2400"/>
              </a:spcAft>
              <a:buClr>
                <a:schemeClr val="tx1">
                  <a:lumMod val="50000"/>
                  <a:lumOff val="50000"/>
                </a:schemeClr>
              </a:buClr>
              <a:buSzPct val="80000"/>
            </a:pPr>
            <a:r>
              <a:rPr lang="ja-JP" altLang="en-US" sz="2200">
                <a:solidFill>
                  <a:schemeClr val="tx1">
                    <a:lumMod val="50000"/>
                    <a:lumOff val="50000"/>
                  </a:schemeClr>
                </a:solidFill>
                <a:latin typeface="+mn-ea"/>
              </a:rPr>
              <a:t>氏名：野田真</a:t>
            </a:r>
            <a:endParaRPr lang="en-US" altLang="ja-JP" sz="2200" dirty="0">
              <a:solidFill>
                <a:schemeClr val="tx1">
                  <a:lumMod val="50000"/>
                  <a:lumOff val="50000"/>
                </a:schemeClr>
              </a:solidFill>
              <a:latin typeface="+mn-ea"/>
            </a:endParaRPr>
          </a:p>
          <a:p>
            <a:pPr>
              <a:spcAft>
                <a:spcPts val="2400"/>
              </a:spcAft>
              <a:buClr>
                <a:schemeClr val="tx1">
                  <a:lumMod val="50000"/>
                  <a:lumOff val="50000"/>
                </a:schemeClr>
              </a:buClr>
              <a:buSzPct val="80000"/>
            </a:pPr>
            <a:r>
              <a:rPr lang="ja-JP" altLang="en-US" sz="2200">
                <a:solidFill>
                  <a:schemeClr val="tx1">
                    <a:lumMod val="50000"/>
                    <a:lumOff val="50000"/>
                  </a:schemeClr>
                </a:solidFill>
                <a:latin typeface="+mn-ea"/>
              </a:rPr>
              <a:t>生年月日：</a:t>
            </a:r>
            <a:r>
              <a:rPr lang="en-US" altLang="ja-JP" sz="2200" dirty="0">
                <a:solidFill>
                  <a:schemeClr val="tx1">
                    <a:lumMod val="50000"/>
                    <a:lumOff val="50000"/>
                  </a:schemeClr>
                </a:solidFill>
                <a:latin typeface="+mn-ea"/>
              </a:rPr>
              <a:t>1982</a:t>
            </a:r>
            <a:r>
              <a:rPr lang="ja-JP" altLang="en-US" sz="2200">
                <a:solidFill>
                  <a:schemeClr val="tx1">
                    <a:lumMod val="50000"/>
                    <a:lumOff val="50000"/>
                  </a:schemeClr>
                </a:solidFill>
                <a:latin typeface="+mn-ea"/>
              </a:rPr>
              <a:t>年</a:t>
            </a:r>
            <a:r>
              <a:rPr lang="en-US" altLang="ja-JP" sz="2200" dirty="0">
                <a:solidFill>
                  <a:schemeClr val="tx1">
                    <a:lumMod val="50000"/>
                    <a:lumOff val="50000"/>
                  </a:schemeClr>
                </a:solidFill>
                <a:latin typeface="+mn-ea"/>
              </a:rPr>
              <a:t>10</a:t>
            </a:r>
            <a:r>
              <a:rPr lang="ja-JP" altLang="en-US" sz="2200">
                <a:solidFill>
                  <a:schemeClr val="tx1">
                    <a:lumMod val="50000"/>
                    <a:lumOff val="50000"/>
                  </a:schemeClr>
                </a:solidFill>
                <a:latin typeface="+mn-ea"/>
              </a:rPr>
              <a:t>月</a:t>
            </a:r>
            <a:r>
              <a:rPr lang="en-US" altLang="ja-JP" sz="2200" dirty="0">
                <a:solidFill>
                  <a:schemeClr val="tx1">
                    <a:lumMod val="50000"/>
                    <a:lumOff val="50000"/>
                  </a:schemeClr>
                </a:solidFill>
                <a:latin typeface="+mn-ea"/>
              </a:rPr>
              <a:t>9</a:t>
            </a:r>
            <a:r>
              <a:rPr lang="ja-JP" altLang="en-US" sz="2200">
                <a:solidFill>
                  <a:schemeClr val="tx1">
                    <a:lumMod val="50000"/>
                    <a:lumOff val="50000"/>
                  </a:schemeClr>
                </a:solidFill>
                <a:latin typeface="+mn-ea"/>
              </a:rPr>
              <a:t>日（</a:t>
            </a:r>
            <a:r>
              <a:rPr lang="en-US" altLang="ja-JP" sz="2200" dirty="0">
                <a:solidFill>
                  <a:schemeClr val="tx1">
                    <a:lumMod val="50000"/>
                    <a:lumOff val="50000"/>
                  </a:schemeClr>
                </a:solidFill>
                <a:latin typeface="+mn-ea"/>
              </a:rPr>
              <a:t>41</a:t>
            </a:r>
            <a:r>
              <a:rPr lang="ja-JP" altLang="en-US" sz="2200">
                <a:solidFill>
                  <a:schemeClr val="tx1">
                    <a:lumMod val="50000"/>
                    <a:lumOff val="50000"/>
                  </a:schemeClr>
                </a:solidFill>
                <a:latin typeface="+mn-ea"/>
              </a:rPr>
              <a:t>才）</a:t>
            </a:r>
            <a:endParaRPr lang="en-US" altLang="ja-JP" sz="2200" dirty="0">
              <a:solidFill>
                <a:schemeClr val="tx1">
                  <a:lumMod val="50000"/>
                  <a:lumOff val="50000"/>
                </a:schemeClr>
              </a:solidFill>
              <a:latin typeface="+mn-ea"/>
            </a:endParaRPr>
          </a:p>
          <a:p>
            <a:pPr>
              <a:spcAft>
                <a:spcPts val="2400"/>
              </a:spcAft>
              <a:buClr>
                <a:schemeClr val="tx1">
                  <a:lumMod val="50000"/>
                  <a:lumOff val="50000"/>
                </a:schemeClr>
              </a:buClr>
              <a:buSzPct val="80000"/>
            </a:pPr>
            <a:r>
              <a:rPr lang="ja-JP" altLang="en-US" sz="2200">
                <a:solidFill>
                  <a:schemeClr val="tx1">
                    <a:lumMod val="50000"/>
                    <a:lumOff val="50000"/>
                  </a:schemeClr>
                </a:solidFill>
                <a:latin typeface="+mn-ea"/>
              </a:rPr>
              <a:t>経歴：高校卒業後、接客、介護、テレホンオペレーター、</a:t>
            </a:r>
            <a:br>
              <a:rPr lang="en-US" altLang="ja-JP" sz="2200" dirty="0">
                <a:solidFill>
                  <a:schemeClr val="tx1">
                    <a:lumMod val="50000"/>
                    <a:lumOff val="50000"/>
                  </a:schemeClr>
                </a:solidFill>
                <a:latin typeface="+mn-ea"/>
              </a:rPr>
            </a:br>
            <a:r>
              <a:rPr lang="ja-JP" altLang="en-US" sz="2200">
                <a:solidFill>
                  <a:schemeClr val="tx1">
                    <a:lumMod val="50000"/>
                    <a:lumOff val="50000"/>
                  </a:schemeClr>
                </a:solidFill>
                <a:latin typeface="+mn-ea"/>
              </a:rPr>
              <a:t>　　　企業・省庁での事務職を経て、うつ病で休職。</a:t>
            </a:r>
            <a:endParaRPr lang="en-US" altLang="ja-JP" sz="2200" dirty="0">
              <a:solidFill>
                <a:schemeClr val="tx1">
                  <a:lumMod val="50000"/>
                  <a:lumOff val="50000"/>
                </a:schemeClr>
              </a:solidFill>
              <a:latin typeface="+mn-ea"/>
            </a:endParaRPr>
          </a:p>
          <a:p>
            <a:pPr>
              <a:spcAft>
                <a:spcPts val="1800"/>
              </a:spcAft>
              <a:buClr>
                <a:schemeClr val="tx1">
                  <a:lumMod val="50000"/>
                  <a:lumOff val="50000"/>
                </a:schemeClr>
              </a:buClr>
              <a:buSzPct val="80000"/>
            </a:pPr>
            <a:r>
              <a:rPr kumimoji="1" lang="ja-JP" altLang="en-US" sz="2200">
                <a:solidFill>
                  <a:schemeClr val="tx1">
                    <a:lumMod val="50000"/>
                    <a:lumOff val="50000"/>
                  </a:schemeClr>
                </a:solidFill>
                <a:latin typeface="+mn-ea"/>
              </a:rPr>
              <a:t>学習歴：</a:t>
            </a:r>
            <a:r>
              <a:rPr kumimoji="1" lang="en-US" altLang="ja-JP" sz="2200" dirty="0">
                <a:solidFill>
                  <a:schemeClr val="tx1">
                    <a:lumMod val="50000"/>
                    <a:lumOff val="50000"/>
                  </a:schemeClr>
                </a:solidFill>
                <a:latin typeface="+mn-ea"/>
              </a:rPr>
              <a:t>2023</a:t>
            </a:r>
            <a:r>
              <a:rPr kumimoji="1" lang="ja-JP" altLang="en-US" sz="2200">
                <a:solidFill>
                  <a:schemeClr val="tx1">
                    <a:lumMod val="50000"/>
                    <a:lumOff val="50000"/>
                  </a:schemeClr>
                </a:solidFill>
                <a:latin typeface="+mn-ea"/>
              </a:rPr>
              <a:t>年</a:t>
            </a:r>
            <a:r>
              <a:rPr kumimoji="1" lang="en-US" altLang="ja-JP" sz="2200" dirty="0">
                <a:solidFill>
                  <a:schemeClr val="tx1">
                    <a:lumMod val="50000"/>
                    <a:lumOff val="50000"/>
                  </a:schemeClr>
                </a:solidFill>
                <a:latin typeface="+mn-ea"/>
              </a:rPr>
              <a:t>4</a:t>
            </a:r>
            <a:r>
              <a:rPr kumimoji="1" lang="ja-JP" altLang="en-US" sz="2200">
                <a:solidFill>
                  <a:schemeClr val="tx1">
                    <a:lumMod val="50000"/>
                    <a:lumOff val="50000"/>
                  </a:schemeClr>
                </a:solidFill>
                <a:latin typeface="+mn-ea"/>
              </a:rPr>
              <a:t>月</a:t>
            </a:r>
            <a:r>
              <a:rPr kumimoji="1" lang="en-US" altLang="ja-JP" sz="2200" dirty="0">
                <a:solidFill>
                  <a:schemeClr val="tx1">
                    <a:lumMod val="50000"/>
                    <a:lumOff val="50000"/>
                  </a:schemeClr>
                </a:solidFill>
                <a:latin typeface="+mn-ea"/>
              </a:rPr>
              <a:t>Neuro Dive</a:t>
            </a:r>
            <a:r>
              <a:rPr kumimoji="1" lang="ja-JP" altLang="en-US" sz="2200">
                <a:solidFill>
                  <a:schemeClr val="tx1">
                    <a:lumMod val="50000"/>
                    <a:lumOff val="50000"/>
                  </a:schemeClr>
                </a:solidFill>
                <a:latin typeface="+mn-ea"/>
              </a:rPr>
              <a:t>横浜利用開始から</a:t>
            </a:r>
            <a:r>
              <a:rPr kumimoji="1" lang="en-US" altLang="ja-JP" sz="2200" dirty="0">
                <a:solidFill>
                  <a:schemeClr val="tx1">
                    <a:lumMod val="50000"/>
                    <a:lumOff val="50000"/>
                  </a:schemeClr>
                </a:solidFill>
                <a:latin typeface="+mn-ea"/>
              </a:rPr>
              <a:t>Python</a:t>
            </a:r>
            <a:r>
              <a:rPr kumimoji="1" lang="ja-JP" altLang="en-US" sz="2200">
                <a:solidFill>
                  <a:schemeClr val="tx1">
                    <a:lumMod val="50000"/>
                    <a:lumOff val="50000"/>
                  </a:schemeClr>
                </a:solidFill>
                <a:latin typeface="+mn-ea"/>
              </a:rPr>
              <a:t>、</a:t>
            </a:r>
            <a:r>
              <a:rPr lang="ja-JP" altLang="en-US" sz="2200">
                <a:solidFill>
                  <a:schemeClr val="tx1">
                    <a:lumMod val="50000"/>
                    <a:lumOff val="50000"/>
                  </a:schemeClr>
                </a:solidFill>
                <a:latin typeface="+mn-ea"/>
              </a:rPr>
              <a:t>機械学習の学習を開始。</a:t>
            </a:r>
            <a:endParaRPr lang="en-US" altLang="ja-JP" sz="2200" dirty="0">
              <a:solidFill>
                <a:schemeClr val="tx1">
                  <a:lumMod val="50000"/>
                  <a:lumOff val="50000"/>
                </a:schemeClr>
              </a:solidFill>
              <a:latin typeface="+mn-ea"/>
            </a:endParaRPr>
          </a:p>
          <a:p>
            <a:pPr>
              <a:spcAft>
                <a:spcPts val="1800"/>
              </a:spcAft>
              <a:buClr>
                <a:schemeClr val="tx1">
                  <a:lumMod val="50000"/>
                  <a:lumOff val="50000"/>
                </a:schemeClr>
              </a:buClr>
              <a:buSzPct val="80000"/>
            </a:pPr>
            <a:endParaRPr kumimoji="1" lang="en-US" altLang="ja-JP" sz="2200" dirty="0">
              <a:solidFill>
                <a:schemeClr val="tx1">
                  <a:lumMod val="50000"/>
                  <a:lumOff val="50000"/>
                </a:schemeClr>
              </a:solidFill>
              <a:latin typeface="+mn-ea"/>
            </a:endParaRPr>
          </a:p>
          <a:p>
            <a:pPr marL="342900" indent="-342900">
              <a:spcAft>
                <a:spcPts val="1800"/>
              </a:spcAft>
              <a:buClr>
                <a:schemeClr val="tx1">
                  <a:lumMod val="50000"/>
                  <a:lumOff val="50000"/>
                </a:schemeClr>
              </a:buClr>
              <a:buSzPct val="80000"/>
              <a:buFont typeface="Wingdings" pitchFamily="2" charset="2"/>
              <a:buChar char="l"/>
            </a:pPr>
            <a:r>
              <a:rPr kumimoji="1" lang="ja-JP" altLang="en-US" sz="2200">
                <a:solidFill>
                  <a:schemeClr val="tx1">
                    <a:lumMod val="50000"/>
                    <a:lumOff val="50000"/>
                  </a:schemeClr>
                </a:solidFill>
                <a:latin typeface="+mn-ea"/>
              </a:rPr>
              <a:t>うつ病歴が長い</a:t>
            </a:r>
            <a:endParaRPr kumimoji="1" lang="en-US" altLang="ja-JP" sz="2200" dirty="0">
              <a:solidFill>
                <a:schemeClr val="tx1">
                  <a:lumMod val="50000"/>
                  <a:lumOff val="50000"/>
                </a:schemeClr>
              </a:solidFill>
              <a:latin typeface="+mn-ea"/>
            </a:endParaRPr>
          </a:p>
          <a:p>
            <a:pPr marL="342900" indent="-342900">
              <a:spcAft>
                <a:spcPts val="1800"/>
              </a:spcAft>
              <a:buClr>
                <a:schemeClr val="tx1">
                  <a:lumMod val="50000"/>
                  <a:lumOff val="50000"/>
                </a:schemeClr>
              </a:buClr>
              <a:buSzPct val="80000"/>
              <a:buFont typeface="Wingdings" pitchFamily="2" charset="2"/>
              <a:buChar char="l"/>
            </a:pPr>
            <a:r>
              <a:rPr lang="ja-JP" altLang="en-US" sz="2200">
                <a:solidFill>
                  <a:schemeClr val="tx1">
                    <a:lumMod val="50000"/>
                    <a:lumOff val="50000"/>
                  </a:schemeClr>
                </a:solidFill>
                <a:latin typeface="+mn-ea"/>
              </a:rPr>
              <a:t>履歴書が穴（離職期間）だらけ</a:t>
            </a:r>
            <a:endParaRPr lang="en-US" altLang="ja-JP" sz="2200" dirty="0">
              <a:solidFill>
                <a:schemeClr val="tx1">
                  <a:lumMod val="50000"/>
                  <a:lumOff val="50000"/>
                </a:schemeClr>
              </a:solidFill>
              <a:latin typeface="+mn-ea"/>
            </a:endParaRPr>
          </a:p>
          <a:p>
            <a:pPr marL="342900" indent="-342900">
              <a:spcAft>
                <a:spcPts val="1800"/>
              </a:spcAft>
              <a:buClr>
                <a:schemeClr val="tx1">
                  <a:lumMod val="50000"/>
                  <a:lumOff val="50000"/>
                </a:schemeClr>
              </a:buClr>
              <a:buSzPct val="80000"/>
              <a:buFont typeface="Wingdings" pitchFamily="2" charset="2"/>
              <a:buChar char="l"/>
            </a:pPr>
            <a:r>
              <a:rPr kumimoji="1" lang="en-US" altLang="ja-JP" sz="2200" dirty="0">
                <a:solidFill>
                  <a:schemeClr val="tx1">
                    <a:lumMod val="50000"/>
                    <a:lumOff val="50000"/>
                  </a:schemeClr>
                </a:solidFill>
                <a:latin typeface="+mn-ea"/>
              </a:rPr>
              <a:t>ND</a:t>
            </a:r>
            <a:r>
              <a:rPr kumimoji="1" lang="ja-JP" altLang="en-US" sz="2200">
                <a:solidFill>
                  <a:schemeClr val="tx1">
                    <a:lumMod val="50000"/>
                    <a:lumOff val="50000"/>
                  </a:schemeClr>
                </a:solidFill>
                <a:latin typeface="+mn-ea"/>
              </a:rPr>
              <a:t>入所時点で</a:t>
            </a:r>
            <a:r>
              <a:rPr kumimoji="1" lang="en-US" altLang="ja-JP" sz="2200" dirty="0">
                <a:solidFill>
                  <a:schemeClr val="tx1">
                    <a:lumMod val="50000"/>
                    <a:lumOff val="50000"/>
                  </a:schemeClr>
                </a:solidFill>
                <a:latin typeface="+mn-ea"/>
              </a:rPr>
              <a:t>IT</a:t>
            </a:r>
            <a:r>
              <a:rPr kumimoji="1" lang="ja-JP" altLang="en-US" sz="2200">
                <a:solidFill>
                  <a:schemeClr val="tx1">
                    <a:lumMod val="50000"/>
                    <a:lumOff val="50000"/>
                  </a:schemeClr>
                </a:solidFill>
                <a:latin typeface="+mn-ea"/>
              </a:rPr>
              <a:t>スキルは</a:t>
            </a:r>
            <a:r>
              <a:rPr kumimoji="1" lang="en-US" altLang="ja-JP" sz="2200" dirty="0">
                <a:solidFill>
                  <a:schemeClr val="tx1">
                    <a:lumMod val="50000"/>
                    <a:lumOff val="50000"/>
                  </a:schemeClr>
                </a:solidFill>
                <a:latin typeface="+mn-ea"/>
              </a:rPr>
              <a:t>HTML</a:t>
            </a:r>
            <a:r>
              <a:rPr kumimoji="1" lang="ja-JP" altLang="en-US" sz="2200">
                <a:solidFill>
                  <a:schemeClr val="tx1">
                    <a:lumMod val="50000"/>
                    <a:lumOff val="50000"/>
                  </a:schemeClr>
                </a:solidFill>
                <a:latin typeface="+mn-ea"/>
              </a:rPr>
              <a:t>、</a:t>
            </a:r>
            <a:r>
              <a:rPr kumimoji="1" lang="en-US" altLang="ja-JP" sz="2200" dirty="0">
                <a:solidFill>
                  <a:schemeClr val="tx1">
                    <a:lumMod val="50000"/>
                    <a:lumOff val="50000"/>
                  </a:schemeClr>
                </a:solidFill>
                <a:latin typeface="+mn-ea"/>
              </a:rPr>
              <a:t>CSS</a:t>
            </a:r>
            <a:r>
              <a:rPr kumimoji="1" lang="ja-JP" altLang="en-US" sz="2200">
                <a:solidFill>
                  <a:schemeClr val="tx1">
                    <a:lumMod val="50000"/>
                    <a:lumOff val="50000"/>
                  </a:schemeClr>
                </a:solidFill>
                <a:latin typeface="+mn-ea"/>
              </a:rPr>
              <a:t>、</a:t>
            </a:r>
            <a:r>
              <a:rPr kumimoji="1" lang="en-US" altLang="ja-JP" sz="2200" dirty="0">
                <a:solidFill>
                  <a:schemeClr val="tx1">
                    <a:lumMod val="50000"/>
                    <a:lumOff val="50000"/>
                  </a:schemeClr>
                </a:solidFill>
                <a:latin typeface="+mn-ea"/>
              </a:rPr>
              <a:t>Oracle</a:t>
            </a:r>
            <a:r>
              <a:rPr kumimoji="1" lang="ja-JP" altLang="en-US" sz="2200">
                <a:solidFill>
                  <a:schemeClr val="tx1">
                    <a:lumMod val="50000"/>
                    <a:lumOff val="50000"/>
                  </a:schemeClr>
                </a:solidFill>
                <a:latin typeface="+mn-ea"/>
              </a:rPr>
              <a:t>程度。</a:t>
            </a:r>
            <a:endParaRPr lang="en-US" altLang="ja-JP" sz="2200" dirty="0">
              <a:solidFill>
                <a:schemeClr val="tx1">
                  <a:lumMod val="50000"/>
                  <a:lumOff val="50000"/>
                </a:schemeClr>
              </a:solidFill>
              <a:latin typeface="+mn-ea"/>
            </a:endParaRPr>
          </a:p>
        </p:txBody>
      </p:sp>
    </p:spTree>
    <p:extLst>
      <p:ext uri="{BB962C8B-B14F-4D97-AF65-F5344CB8AC3E}">
        <p14:creationId xmlns:p14="http://schemas.microsoft.com/office/powerpoint/2010/main" val="260512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CC29D18-3164-B4FB-318F-F8371FFF5779}"/>
              </a:ext>
            </a:extLst>
          </p:cNvPr>
          <p:cNvSpPr/>
          <p:nvPr/>
        </p:nvSpPr>
        <p:spPr>
          <a:xfrm>
            <a:off x="0" y="-1"/>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2400" b="1" dirty="0"/>
              <a:t> </a:t>
            </a:r>
            <a:r>
              <a:rPr lang="ja-JP" altLang="en-US" sz="2400" b="1"/>
              <a:t>入所当初設定した目標・その達成状況</a:t>
            </a:r>
            <a:endParaRPr kumimoji="1" lang="ja-JP" altLang="en-US" sz="2400" b="1"/>
          </a:p>
        </p:txBody>
      </p:sp>
      <p:pic>
        <p:nvPicPr>
          <p:cNvPr id="8" name="図 7">
            <a:extLst>
              <a:ext uri="{FF2B5EF4-FFF2-40B4-BE49-F238E27FC236}">
                <a16:creationId xmlns:a16="http://schemas.microsoft.com/office/drawing/2014/main" id="{5DD42E19-E33B-EE3B-AD5F-4EA57FD6177A}"/>
              </a:ext>
            </a:extLst>
          </p:cNvPr>
          <p:cNvPicPr>
            <a:picLocks noChangeAspect="1"/>
          </p:cNvPicPr>
          <p:nvPr/>
        </p:nvPicPr>
        <p:blipFill>
          <a:blip r:embed="rId3"/>
          <a:stretch>
            <a:fillRect/>
          </a:stretch>
        </p:blipFill>
        <p:spPr>
          <a:xfrm>
            <a:off x="1718060" y="457197"/>
            <a:ext cx="8748510" cy="6151418"/>
          </a:xfrm>
          <a:prstGeom prst="rect">
            <a:avLst/>
          </a:prstGeom>
        </p:spPr>
      </p:pic>
    </p:spTree>
    <p:extLst>
      <p:ext uri="{BB962C8B-B14F-4D97-AF65-F5344CB8AC3E}">
        <p14:creationId xmlns:p14="http://schemas.microsoft.com/office/powerpoint/2010/main" val="2205163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690081B-3B79-9496-2018-06D8EA0BD15C}"/>
              </a:ext>
            </a:extLst>
          </p:cNvPr>
          <p:cNvSpPr/>
          <p:nvPr/>
        </p:nvSpPr>
        <p:spPr>
          <a:xfrm>
            <a:off x="0" y="-1"/>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2400" b="1" dirty="0"/>
              <a:t> ND</a:t>
            </a:r>
            <a:r>
              <a:rPr lang="ja-JP" altLang="en-US" sz="2400" b="1"/>
              <a:t>でやったこと</a:t>
            </a:r>
            <a:endParaRPr kumimoji="1" lang="ja-JP" altLang="en-US" sz="2400" b="1"/>
          </a:p>
        </p:txBody>
      </p:sp>
      <p:grpSp>
        <p:nvGrpSpPr>
          <p:cNvPr id="102" name="グループ化 101">
            <a:extLst>
              <a:ext uri="{FF2B5EF4-FFF2-40B4-BE49-F238E27FC236}">
                <a16:creationId xmlns:a16="http://schemas.microsoft.com/office/drawing/2014/main" id="{46EDAB48-BAF9-10DA-A602-105CE118BC94}"/>
              </a:ext>
            </a:extLst>
          </p:cNvPr>
          <p:cNvGrpSpPr/>
          <p:nvPr/>
        </p:nvGrpSpPr>
        <p:grpSpPr>
          <a:xfrm>
            <a:off x="133271" y="594684"/>
            <a:ext cx="6649659" cy="5623226"/>
            <a:chOff x="261287" y="594684"/>
            <a:chExt cx="6649659" cy="5623226"/>
          </a:xfrm>
        </p:grpSpPr>
        <p:sp>
          <p:nvSpPr>
            <p:cNvPr id="17" name="テキスト ボックス 16">
              <a:extLst>
                <a:ext uri="{FF2B5EF4-FFF2-40B4-BE49-F238E27FC236}">
                  <a16:creationId xmlns:a16="http://schemas.microsoft.com/office/drawing/2014/main" id="{3B354A70-46F4-3070-F9F4-51CAC7C59437}"/>
                </a:ext>
              </a:extLst>
            </p:cNvPr>
            <p:cNvSpPr txBox="1"/>
            <p:nvPr/>
          </p:nvSpPr>
          <p:spPr>
            <a:xfrm>
              <a:off x="261287" y="594684"/>
              <a:ext cx="1759312" cy="400110"/>
            </a:xfrm>
            <a:prstGeom prst="rect">
              <a:avLst/>
            </a:prstGeom>
            <a:noFill/>
          </p:spPr>
          <p:txBody>
            <a:bodyPr wrap="square" rtlCol="0">
              <a:spAutoFit/>
            </a:bodyPr>
            <a:lstStyle/>
            <a:p>
              <a:r>
                <a:rPr kumimoji="1" lang="en-US" altLang="ja-JP" sz="2000" b="1" dirty="0">
                  <a:solidFill>
                    <a:schemeClr val="tx1">
                      <a:lumMod val="50000"/>
                      <a:lumOff val="50000"/>
                    </a:schemeClr>
                  </a:solidFill>
                </a:rPr>
                <a:t>2023</a:t>
              </a:r>
              <a:endParaRPr kumimoji="1" lang="ja-JP" altLang="en-US" sz="2000" b="1">
                <a:solidFill>
                  <a:schemeClr val="tx1">
                    <a:lumMod val="50000"/>
                    <a:lumOff val="50000"/>
                  </a:schemeClr>
                </a:solidFill>
              </a:endParaRPr>
            </a:p>
          </p:txBody>
        </p:sp>
        <p:grpSp>
          <p:nvGrpSpPr>
            <p:cNvPr id="101" name="グループ化 100">
              <a:extLst>
                <a:ext uri="{FF2B5EF4-FFF2-40B4-BE49-F238E27FC236}">
                  <a16:creationId xmlns:a16="http://schemas.microsoft.com/office/drawing/2014/main" id="{B0BF1A39-A66D-5100-DFE0-38BFC9466AB9}"/>
                </a:ext>
              </a:extLst>
            </p:cNvPr>
            <p:cNvGrpSpPr/>
            <p:nvPr/>
          </p:nvGrpSpPr>
          <p:grpSpPr>
            <a:xfrm>
              <a:off x="349200" y="1908175"/>
              <a:ext cx="6561746" cy="4309735"/>
              <a:chOff x="349200" y="1908175"/>
              <a:chExt cx="6561746" cy="4309735"/>
            </a:xfrm>
          </p:grpSpPr>
          <p:grpSp>
            <p:nvGrpSpPr>
              <p:cNvPr id="22" name="グループ化 21">
                <a:extLst>
                  <a:ext uri="{FF2B5EF4-FFF2-40B4-BE49-F238E27FC236}">
                    <a16:creationId xmlns:a16="http://schemas.microsoft.com/office/drawing/2014/main" id="{93AEA930-F768-EC34-BA8B-9198B9AB0758}"/>
                  </a:ext>
                </a:extLst>
              </p:cNvPr>
              <p:cNvGrpSpPr/>
              <p:nvPr/>
            </p:nvGrpSpPr>
            <p:grpSpPr>
              <a:xfrm>
                <a:off x="2962958" y="2609481"/>
                <a:ext cx="893807" cy="3456842"/>
                <a:chOff x="475199" y="2353224"/>
                <a:chExt cx="893807" cy="3456842"/>
              </a:xfrm>
            </p:grpSpPr>
            <p:sp>
              <p:nvSpPr>
                <p:cNvPr id="4" name="正方形/長方形 3">
                  <a:extLst>
                    <a:ext uri="{FF2B5EF4-FFF2-40B4-BE49-F238E27FC236}">
                      <a16:creationId xmlns:a16="http://schemas.microsoft.com/office/drawing/2014/main" id="{A8F5CF85-B46A-3587-15C7-D22F63537076}"/>
                    </a:ext>
                  </a:extLst>
                </p:cNvPr>
                <p:cNvSpPr/>
                <p:nvPr/>
              </p:nvSpPr>
              <p:spPr>
                <a:xfrm>
                  <a:off x="835199" y="2353224"/>
                  <a:ext cx="180000" cy="360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C4E5393-8472-5D7E-D1A4-08546376B7B8}"/>
                    </a:ext>
                  </a:extLst>
                </p:cNvPr>
                <p:cNvSpPr/>
                <p:nvPr/>
              </p:nvSpPr>
              <p:spPr>
                <a:xfrm>
                  <a:off x="835199" y="2772750"/>
                  <a:ext cx="180000" cy="360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255E3BF-9CB0-5B7D-80E3-7A062985E225}"/>
                    </a:ext>
                  </a:extLst>
                </p:cNvPr>
                <p:cNvSpPr/>
                <p:nvPr/>
              </p:nvSpPr>
              <p:spPr>
                <a:xfrm>
                  <a:off x="1189006" y="3302762"/>
                  <a:ext cx="180000" cy="9864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91F7C451-7423-BB5C-C522-F6BBAA2BE0DB}"/>
                    </a:ext>
                  </a:extLst>
                </p:cNvPr>
                <p:cNvSpPr/>
                <p:nvPr/>
              </p:nvSpPr>
              <p:spPr>
                <a:xfrm>
                  <a:off x="835199" y="3719280"/>
                  <a:ext cx="180000" cy="1184367"/>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B72C928-F2A7-FD83-4AD7-5C5B9304496C}"/>
                    </a:ext>
                  </a:extLst>
                </p:cNvPr>
                <p:cNvSpPr/>
                <p:nvPr/>
              </p:nvSpPr>
              <p:spPr>
                <a:xfrm>
                  <a:off x="475199" y="3900014"/>
                  <a:ext cx="180000" cy="138176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0EC9F56-24F3-4893-6786-8E7BA59D80D9}"/>
                    </a:ext>
                  </a:extLst>
                </p:cNvPr>
                <p:cNvSpPr/>
                <p:nvPr/>
              </p:nvSpPr>
              <p:spPr>
                <a:xfrm>
                  <a:off x="835211" y="4963173"/>
                  <a:ext cx="180000" cy="607367"/>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9AFF428-22CB-BA0C-412C-08DC1724E41F}"/>
                    </a:ext>
                  </a:extLst>
                </p:cNvPr>
                <p:cNvSpPr/>
                <p:nvPr/>
              </p:nvSpPr>
              <p:spPr>
                <a:xfrm>
                  <a:off x="835211" y="5630066"/>
                  <a:ext cx="180000" cy="180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0EE5F1CB-E2E7-09CC-3524-3DC10DCFE467}"/>
                  </a:ext>
                </a:extLst>
              </p:cNvPr>
              <p:cNvGrpSpPr/>
              <p:nvPr/>
            </p:nvGrpSpPr>
            <p:grpSpPr>
              <a:xfrm>
                <a:off x="349200" y="2402414"/>
                <a:ext cx="790487" cy="3596380"/>
                <a:chOff x="1023307" y="2058909"/>
                <a:chExt cx="790487" cy="3596380"/>
              </a:xfrm>
            </p:grpSpPr>
            <p:sp>
              <p:nvSpPr>
                <p:cNvPr id="18" name="テキスト ボックス 17">
                  <a:extLst>
                    <a:ext uri="{FF2B5EF4-FFF2-40B4-BE49-F238E27FC236}">
                      <a16:creationId xmlns:a16="http://schemas.microsoft.com/office/drawing/2014/main" id="{4A0D7B14-E91D-FDC5-8A04-F998B71FFF8D}"/>
                    </a:ext>
                  </a:extLst>
                </p:cNvPr>
                <p:cNvSpPr txBox="1"/>
                <p:nvPr/>
              </p:nvSpPr>
              <p:spPr>
                <a:xfrm>
                  <a:off x="1023307" y="2058909"/>
                  <a:ext cx="790487" cy="369332"/>
                </a:xfrm>
                <a:prstGeom prst="rect">
                  <a:avLst/>
                </a:prstGeom>
                <a:noFill/>
              </p:spPr>
              <p:txBody>
                <a:bodyPr wrap="square" rtlCol="0">
                  <a:spAutoFit/>
                </a:bodyPr>
                <a:lstStyle/>
                <a:p>
                  <a:r>
                    <a:rPr kumimoji="1" lang="en-US" altLang="ja-JP" b="1" dirty="0">
                      <a:solidFill>
                        <a:schemeClr val="tx1">
                          <a:lumMod val="50000"/>
                          <a:lumOff val="50000"/>
                        </a:schemeClr>
                      </a:solidFill>
                    </a:rPr>
                    <a:t>4</a:t>
                  </a:r>
                  <a:r>
                    <a:rPr kumimoji="1" lang="ja-JP" altLang="en-US" b="1">
                      <a:solidFill>
                        <a:schemeClr val="tx1">
                          <a:lumMod val="50000"/>
                          <a:lumOff val="50000"/>
                        </a:schemeClr>
                      </a:solidFill>
                    </a:rPr>
                    <a:t>月</a:t>
                  </a:r>
                </a:p>
              </p:txBody>
            </p:sp>
            <p:sp>
              <p:nvSpPr>
                <p:cNvPr id="20" name="テキスト ボックス 19">
                  <a:extLst>
                    <a:ext uri="{FF2B5EF4-FFF2-40B4-BE49-F238E27FC236}">
                      <a16:creationId xmlns:a16="http://schemas.microsoft.com/office/drawing/2014/main" id="{2C15482D-BC09-731F-5F8F-DFD289B8A96B}"/>
                    </a:ext>
                  </a:extLst>
                </p:cNvPr>
                <p:cNvSpPr txBox="1"/>
                <p:nvPr/>
              </p:nvSpPr>
              <p:spPr>
                <a:xfrm>
                  <a:off x="1023307" y="2462290"/>
                  <a:ext cx="790487" cy="369332"/>
                </a:xfrm>
                <a:prstGeom prst="rect">
                  <a:avLst/>
                </a:prstGeom>
                <a:noFill/>
              </p:spPr>
              <p:txBody>
                <a:bodyPr wrap="square" rtlCol="0">
                  <a:spAutoFit/>
                </a:bodyPr>
                <a:lstStyle/>
                <a:p>
                  <a:r>
                    <a:rPr lang="en-US" altLang="ja-JP" b="1" dirty="0">
                      <a:solidFill>
                        <a:schemeClr val="tx1">
                          <a:lumMod val="50000"/>
                          <a:lumOff val="50000"/>
                        </a:schemeClr>
                      </a:solidFill>
                    </a:rPr>
                    <a:t>5</a:t>
                  </a:r>
                  <a:r>
                    <a:rPr kumimoji="1" lang="ja-JP" altLang="en-US" b="1">
                      <a:solidFill>
                        <a:schemeClr val="tx1">
                          <a:lumMod val="50000"/>
                          <a:lumOff val="50000"/>
                        </a:schemeClr>
                      </a:solidFill>
                    </a:rPr>
                    <a:t>月</a:t>
                  </a:r>
                </a:p>
              </p:txBody>
            </p:sp>
            <p:sp>
              <p:nvSpPr>
                <p:cNvPr id="21" name="テキスト ボックス 20">
                  <a:extLst>
                    <a:ext uri="{FF2B5EF4-FFF2-40B4-BE49-F238E27FC236}">
                      <a16:creationId xmlns:a16="http://schemas.microsoft.com/office/drawing/2014/main" id="{0195F42E-53EF-20C4-13D9-DB8D9BBDBFF0}"/>
                    </a:ext>
                  </a:extLst>
                </p:cNvPr>
                <p:cNvSpPr txBox="1"/>
                <p:nvPr/>
              </p:nvSpPr>
              <p:spPr>
                <a:xfrm>
                  <a:off x="1023307" y="2865671"/>
                  <a:ext cx="790487" cy="369332"/>
                </a:xfrm>
                <a:prstGeom prst="rect">
                  <a:avLst/>
                </a:prstGeom>
                <a:noFill/>
              </p:spPr>
              <p:txBody>
                <a:bodyPr wrap="square" rtlCol="0">
                  <a:spAutoFit/>
                </a:bodyPr>
                <a:lstStyle/>
                <a:p>
                  <a:r>
                    <a:rPr kumimoji="1" lang="en-US" altLang="ja-JP" b="1" dirty="0">
                      <a:solidFill>
                        <a:schemeClr val="tx1">
                          <a:lumMod val="50000"/>
                          <a:lumOff val="50000"/>
                        </a:schemeClr>
                      </a:solidFill>
                    </a:rPr>
                    <a:t>6</a:t>
                  </a:r>
                  <a:r>
                    <a:rPr kumimoji="1" lang="ja-JP" altLang="en-US" b="1">
                      <a:solidFill>
                        <a:schemeClr val="tx1">
                          <a:lumMod val="50000"/>
                          <a:lumOff val="50000"/>
                        </a:schemeClr>
                      </a:solidFill>
                    </a:rPr>
                    <a:t>月</a:t>
                  </a:r>
                </a:p>
              </p:txBody>
            </p:sp>
            <p:sp>
              <p:nvSpPr>
                <p:cNvPr id="23" name="テキスト ボックス 22">
                  <a:extLst>
                    <a:ext uri="{FF2B5EF4-FFF2-40B4-BE49-F238E27FC236}">
                      <a16:creationId xmlns:a16="http://schemas.microsoft.com/office/drawing/2014/main" id="{55B1A4EC-5690-06A1-A32A-A4CEF11836FE}"/>
                    </a:ext>
                  </a:extLst>
                </p:cNvPr>
                <p:cNvSpPr txBox="1"/>
                <p:nvPr/>
              </p:nvSpPr>
              <p:spPr>
                <a:xfrm>
                  <a:off x="1023307" y="3269052"/>
                  <a:ext cx="790487" cy="369332"/>
                </a:xfrm>
                <a:prstGeom prst="rect">
                  <a:avLst/>
                </a:prstGeom>
                <a:noFill/>
              </p:spPr>
              <p:txBody>
                <a:bodyPr wrap="square" rtlCol="0">
                  <a:spAutoFit/>
                </a:bodyPr>
                <a:lstStyle/>
                <a:p>
                  <a:r>
                    <a:rPr lang="en-US" altLang="ja-JP" b="1" dirty="0">
                      <a:solidFill>
                        <a:schemeClr val="tx1">
                          <a:lumMod val="50000"/>
                          <a:lumOff val="50000"/>
                        </a:schemeClr>
                      </a:solidFill>
                    </a:rPr>
                    <a:t>7</a:t>
                  </a:r>
                  <a:r>
                    <a:rPr kumimoji="1" lang="ja-JP" altLang="en-US" b="1">
                      <a:solidFill>
                        <a:schemeClr val="tx1">
                          <a:lumMod val="50000"/>
                          <a:lumOff val="50000"/>
                        </a:schemeClr>
                      </a:solidFill>
                    </a:rPr>
                    <a:t>月</a:t>
                  </a:r>
                </a:p>
              </p:txBody>
            </p:sp>
            <p:sp>
              <p:nvSpPr>
                <p:cNvPr id="24" name="テキスト ボックス 23">
                  <a:extLst>
                    <a:ext uri="{FF2B5EF4-FFF2-40B4-BE49-F238E27FC236}">
                      <a16:creationId xmlns:a16="http://schemas.microsoft.com/office/drawing/2014/main" id="{7359D063-EA37-A271-A583-CA83C0627165}"/>
                    </a:ext>
                  </a:extLst>
                </p:cNvPr>
                <p:cNvSpPr txBox="1"/>
                <p:nvPr/>
              </p:nvSpPr>
              <p:spPr>
                <a:xfrm>
                  <a:off x="1023307" y="3672433"/>
                  <a:ext cx="790487" cy="369332"/>
                </a:xfrm>
                <a:prstGeom prst="rect">
                  <a:avLst/>
                </a:prstGeom>
                <a:noFill/>
              </p:spPr>
              <p:txBody>
                <a:bodyPr wrap="square" rtlCol="0">
                  <a:spAutoFit/>
                </a:bodyPr>
                <a:lstStyle/>
                <a:p>
                  <a:r>
                    <a:rPr kumimoji="1" lang="en-US" altLang="ja-JP" b="1" dirty="0">
                      <a:solidFill>
                        <a:schemeClr val="tx1">
                          <a:lumMod val="50000"/>
                          <a:lumOff val="50000"/>
                        </a:schemeClr>
                      </a:solidFill>
                    </a:rPr>
                    <a:t>8</a:t>
                  </a:r>
                  <a:r>
                    <a:rPr kumimoji="1" lang="ja-JP" altLang="en-US" b="1">
                      <a:solidFill>
                        <a:schemeClr val="tx1">
                          <a:lumMod val="50000"/>
                          <a:lumOff val="50000"/>
                        </a:schemeClr>
                      </a:solidFill>
                    </a:rPr>
                    <a:t>月</a:t>
                  </a:r>
                </a:p>
              </p:txBody>
            </p:sp>
            <p:sp>
              <p:nvSpPr>
                <p:cNvPr id="25" name="テキスト ボックス 24">
                  <a:extLst>
                    <a:ext uri="{FF2B5EF4-FFF2-40B4-BE49-F238E27FC236}">
                      <a16:creationId xmlns:a16="http://schemas.microsoft.com/office/drawing/2014/main" id="{6E286F18-4707-A854-5685-67EFA64B5BC0}"/>
                    </a:ext>
                  </a:extLst>
                </p:cNvPr>
                <p:cNvSpPr txBox="1"/>
                <p:nvPr/>
              </p:nvSpPr>
              <p:spPr>
                <a:xfrm>
                  <a:off x="1023307" y="4075814"/>
                  <a:ext cx="790487" cy="369332"/>
                </a:xfrm>
                <a:prstGeom prst="rect">
                  <a:avLst/>
                </a:prstGeom>
                <a:noFill/>
              </p:spPr>
              <p:txBody>
                <a:bodyPr wrap="square" rtlCol="0">
                  <a:spAutoFit/>
                </a:bodyPr>
                <a:lstStyle/>
                <a:p>
                  <a:r>
                    <a:rPr kumimoji="1" lang="en-US" altLang="ja-JP" b="1" dirty="0">
                      <a:solidFill>
                        <a:schemeClr val="tx1">
                          <a:lumMod val="50000"/>
                          <a:lumOff val="50000"/>
                        </a:schemeClr>
                      </a:solidFill>
                    </a:rPr>
                    <a:t>9</a:t>
                  </a:r>
                  <a:r>
                    <a:rPr kumimoji="1" lang="ja-JP" altLang="en-US" b="1">
                      <a:solidFill>
                        <a:schemeClr val="tx1">
                          <a:lumMod val="50000"/>
                          <a:lumOff val="50000"/>
                        </a:schemeClr>
                      </a:solidFill>
                    </a:rPr>
                    <a:t>月</a:t>
                  </a:r>
                </a:p>
              </p:txBody>
            </p:sp>
            <p:sp>
              <p:nvSpPr>
                <p:cNvPr id="26" name="テキスト ボックス 25">
                  <a:extLst>
                    <a:ext uri="{FF2B5EF4-FFF2-40B4-BE49-F238E27FC236}">
                      <a16:creationId xmlns:a16="http://schemas.microsoft.com/office/drawing/2014/main" id="{08115F71-49B2-9AFE-3007-E780AFE9B935}"/>
                    </a:ext>
                  </a:extLst>
                </p:cNvPr>
                <p:cNvSpPr txBox="1"/>
                <p:nvPr/>
              </p:nvSpPr>
              <p:spPr>
                <a:xfrm>
                  <a:off x="1023307" y="4479195"/>
                  <a:ext cx="790487" cy="369332"/>
                </a:xfrm>
                <a:prstGeom prst="rect">
                  <a:avLst/>
                </a:prstGeom>
                <a:noFill/>
              </p:spPr>
              <p:txBody>
                <a:bodyPr wrap="square" rtlCol="0">
                  <a:spAutoFit/>
                </a:bodyPr>
                <a:lstStyle/>
                <a:p>
                  <a:r>
                    <a:rPr kumimoji="1" lang="en-US" altLang="ja-JP" b="1" dirty="0">
                      <a:solidFill>
                        <a:schemeClr val="tx1">
                          <a:lumMod val="50000"/>
                          <a:lumOff val="50000"/>
                        </a:schemeClr>
                      </a:solidFill>
                    </a:rPr>
                    <a:t>10</a:t>
                  </a:r>
                  <a:r>
                    <a:rPr kumimoji="1" lang="ja-JP" altLang="en-US" b="1">
                      <a:solidFill>
                        <a:schemeClr val="tx1">
                          <a:lumMod val="50000"/>
                          <a:lumOff val="50000"/>
                        </a:schemeClr>
                      </a:solidFill>
                    </a:rPr>
                    <a:t>月</a:t>
                  </a:r>
                </a:p>
              </p:txBody>
            </p:sp>
            <p:sp>
              <p:nvSpPr>
                <p:cNvPr id="27" name="テキスト ボックス 26">
                  <a:extLst>
                    <a:ext uri="{FF2B5EF4-FFF2-40B4-BE49-F238E27FC236}">
                      <a16:creationId xmlns:a16="http://schemas.microsoft.com/office/drawing/2014/main" id="{2AE02DFA-7A93-E318-4BED-DDC9F263C02E}"/>
                    </a:ext>
                  </a:extLst>
                </p:cNvPr>
                <p:cNvSpPr txBox="1"/>
                <p:nvPr/>
              </p:nvSpPr>
              <p:spPr>
                <a:xfrm>
                  <a:off x="1023307" y="4882576"/>
                  <a:ext cx="790487" cy="369332"/>
                </a:xfrm>
                <a:prstGeom prst="rect">
                  <a:avLst/>
                </a:prstGeom>
                <a:noFill/>
              </p:spPr>
              <p:txBody>
                <a:bodyPr wrap="square" rtlCol="0">
                  <a:spAutoFit/>
                </a:bodyPr>
                <a:lstStyle/>
                <a:p>
                  <a:r>
                    <a:rPr kumimoji="1" lang="en-US" altLang="ja-JP" b="1" dirty="0">
                      <a:solidFill>
                        <a:schemeClr val="tx1">
                          <a:lumMod val="50000"/>
                          <a:lumOff val="50000"/>
                        </a:schemeClr>
                      </a:solidFill>
                    </a:rPr>
                    <a:t>11</a:t>
                  </a:r>
                  <a:r>
                    <a:rPr kumimoji="1" lang="ja-JP" altLang="en-US" b="1">
                      <a:solidFill>
                        <a:schemeClr val="tx1">
                          <a:lumMod val="50000"/>
                          <a:lumOff val="50000"/>
                        </a:schemeClr>
                      </a:solidFill>
                    </a:rPr>
                    <a:t>月</a:t>
                  </a:r>
                </a:p>
              </p:txBody>
            </p:sp>
            <p:sp>
              <p:nvSpPr>
                <p:cNvPr id="28" name="テキスト ボックス 27">
                  <a:extLst>
                    <a:ext uri="{FF2B5EF4-FFF2-40B4-BE49-F238E27FC236}">
                      <a16:creationId xmlns:a16="http://schemas.microsoft.com/office/drawing/2014/main" id="{69E29049-4F47-4395-7513-FF9116F39B50}"/>
                    </a:ext>
                  </a:extLst>
                </p:cNvPr>
                <p:cNvSpPr txBox="1"/>
                <p:nvPr/>
              </p:nvSpPr>
              <p:spPr>
                <a:xfrm>
                  <a:off x="1023307" y="5285957"/>
                  <a:ext cx="790487" cy="369332"/>
                </a:xfrm>
                <a:prstGeom prst="rect">
                  <a:avLst/>
                </a:prstGeom>
                <a:noFill/>
              </p:spPr>
              <p:txBody>
                <a:bodyPr wrap="square" rtlCol="0">
                  <a:spAutoFit/>
                </a:bodyPr>
                <a:lstStyle/>
                <a:p>
                  <a:r>
                    <a:rPr kumimoji="1" lang="en-US" altLang="ja-JP" b="1" dirty="0">
                      <a:solidFill>
                        <a:schemeClr val="tx1">
                          <a:lumMod val="50000"/>
                          <a:lumOff val="50000"/>
                        </a:schemeClr>
                      </a:solidFill>
                    </a:rPr>
                    <a:t>12</a:t>
                  </a:r>
                  <a:r>
                    <a:rPr kumimoji="1" lang="ja-JP" altLang="en-US" b="1">
                      <a:solidFill>
                        <a:schemeClr val="tx1">
                          <a:lumMod val="50000"/>
                          <a:lumOff val="50000"/>
                        </a:schemeClr>
                      </a:solidFill>
                    </a:rPr>
                    <a:t>月</a:t>
                  </a:r>
                </a:p>
              </p:txBody>
            </p:sp>
          </p:grpSp>
          <p:sp>
            <p:nvSpPr>
              <p:cNvPr id="40" name="テキスト ボックス 39">
                <a:extLst>
                  <a:ext uri="{FF2B5EF4-FFF2-40B4-BE49-F238E27FC236}">
                    <a16:creationId xmlns:a16="http://schemas.microsoft.com/office/drawing/2014/main" id="{C7A72FF6-DD63-1EE6-9023-429973F377DB}"/>
                  </a:ext>
                </a:extLst>
              </p:cNvPr>
              <p:cNvSpPr txBox="1"/>
              <p:nvPr/>
            </p:nvSpPr>
            <p:spPr>
              <a:xfrm>
                <a:off x="3943668" y="1908175"/>
                <a:ext cx="1726258" cy="646331"/>
              </a:xfrm>
              <a:prstGeom prst="rect">
                <a:avLst/>
              </a:prstGeom>
              <a:noFill/>
            </p:spPr>
            <p:txBody>
              <a:bodyPr wrap="square" rtlCol="0">
                <a:spAutoFit/>
              </a:bodyPr>
              <a:lstStyle/>
              <a:p>
                <a:r>
                  <a:rPr lang="ja-JP" altLang="en-US">
                    <a:solidFill>
                      <a:schemeClr val="tx1">
                        <a:lumMod val="50000"/>
                        <a:lumOff val="50000"/>
                      </a:schemeClr>
                    </a:solidFill>
                  </a:rPr>
                  <a:t>民泊価格予測</a:t>
                </a:r>
                <a:endParaRPr lang="en-US" altLang="ja-JP" dirty="0">
                  <a:solidFill>
                    <a:schemeClr val="tx1">
                      <a:lumMod val="50000"/>
                      <a:lumOff val="50000"/>
                    </a:schemeClr>
                  </a:solidFill>
                </a:endParaRPr>
              </a:p>
              <a:p>
                <a:r>
                  <a:rPr kumimoji="1" lang="en-US" altLang="ja-JP" dirty="0">
                    <a:solidFill>
                      <a:schemeClr val="tx1">
                        <a:lumMod val="50000"/>
                        <a:lumOff val="50000"/>
                      </a:schemeClr>
                    </a:solidFill>
                  </a:rPr>
                  <a:t>(Signate)</a:t>
                </a:r>
                <a:endParaRPr kumimoji="1" lang="ja-JP" altLang="en-US">
                  <a:solidFill>
                    <a:schemeClr val="tx1">
                      <a:lumMod val="50000"/>
                      <a:lumOff val="50000"/>
                    </a:schemeClr>
                  </a:solidFill>
                </a:endParaRPr>
              </a:p>
            </p:txBody>
          </p:sp>
          <p:sp>
            <p:nvSpPr>
              <p:cNvPr id="41" name="テキスト ボックス 40">
                <a:extLst>
                  <a:ext uri="{FF2B5EF4-FFF2-40B4-BE49-F238E27FC236}">
                    <a16:creationId xmlns:a16="http://schemas.microsoft.com/office/drawing/2014/main" id="{A728F13C-7D2F-D8B6-1AFE-2290D561708A}"/>
                  </a:ext>
                </a:extLst>
              </p:cNvPr>
              <p:cNvSpPr txBox="1"/>
              <p:nvPr/>
            </p:nvSpPr>
            <p:spPr>
              <a:xfrm>
                <a:off x="3943668" y="2531360"/>
                <a:ext cx="1726258" cy="369332"/>
              </a:xfrm>
              <a:prstGeom prst="rect">
                <a:avLst/>
              </a:prstGeom>
              <a:noFill/>
            </p:spPr>
            <p:txBody>
              <a:bodyPr wrap="square" rtlCol="0">
                <a:spAutoFit/>
              </a:bodyPr>
              <a:lstStyle/>
              <a:p>
                <a:r>
                  <a:rPr lang="en-US" altLang="ja-JP" dirty="0">
                    <a:solidFill>
                      <a:schemeClr val="tx1">
                        <a:lumMod val="50000"/>
                        <a:lumOff val="50000"/>
                      </a:schemeClr>
                    </a:solidFill>
                  </a:rPr>
                  <a:t>TOEIC</a:t>
                </a:r>
                <a:endParaRPr kumimoji="1" lang="ja-JP" altLang="en-US">
                  <a:solidFill>
                    <a:schemeClr val="tx1">
                      <a:lumMod val="50000"/>
                      <a:lumOff val="50000"/>
                    </a:schemeClr>
                  </a:solidFill>
                </a:endParaRPr>
              </a:p>
            </p:txBody>
          </p:sp>
          <p:sp>
            <p:nvSpPr>
              <p:cNvPr id="42" name="テキスト ボックス 41">
                <a:extLst>
                  <a:ext uri="{FF2B5EF4-FFF2-40B4-BE49-F238E27FC236}">
                    <a16:creationId xmlns:a16="http://schemas.microsoft.com/office/drawing/2014/main" id="{996E2D1A-83CC-C948-FABA-D8D712D81C82}"/>
                  </a:ext>
                </a:extLst>
              </p:cNvPr>
              <p:cNvSpPr txBox="1"/>
              <p:nvPr/>
            </p:nvSpPr>
            <p:spPr>
              <a:xfrm>
                <a:off x="4166525" y="3480845"/>
                <a:ext cx="1726258" cy="369332"/>
              </a:xfrm>
              <a:prstGeom prst="rect">
                <a:avLst/>
              </a:prstGeom>
              <a:noFill/>
            </p:spPr>
            <p:txBody>
              <a:bodyPr wrap="square" rtlCol="0">
                <a:spAutoFit/>
              </a:bodyPr>
              <a:lstStyle/>
              <a:p>
                <a:r>
                  <a:rPr lang="ja-JP" altLang="en-US">
                    <a:solidFill>
                      <a:schemeClr val="tx1">
                        <a:lumMod val="50000"/>
                        <a:lumOff val="50000"/>
                      </a:schemeClr>
                    </a:solidFill>
                  </a:rPr>
                  <a:t>統計検定</a:t>
                </a:r>
                <a:r>
                  <a:rPr lang="en-US" altLang="ja-JP" dirty="0">
                    <a:solidFill>
                      <a:schemeClr val="tx1">
                        <a:lumMod val="50000"/>
                        <a:lumOff val="50000"/>
                      </a:schemeClr>
                    </a:solidFill>
                  </a:rPr>
                  <a:t>2</a:t>
                </a:r>
                <a:r>
                  <a:rPr lang="ja-JP" altLang="en-US">
                    <a:solidFill>
                      <a:schemeClr val="tx1">
                        <a:lumMod val="50000"/>
                        <a:lumOff val="50000"/>
                      </a:schemeClr>
                    </a:solidFill>
                  </a:rPr>
                  <a:t>級</a:t>
                </a:r>
                <a:endParaRPr kumimoji="1" lang="ja-JP" altLang="en-US">
                  <a:solidFill>
                    <a:schemeClr val="tx1">
                      <a:lumMod val="50000"/>
                      <a:lumOff val="50000"/>
                    </a:schemeClr>
                  </a:solidFill>
                </a:endParaRPr>
              </a:p>
            </p:txBody>
          </p:sp>
          <p:sp>
            <p:nvSpPr>
              <p:cNvPr id="43" name="テキスト ボックス 42">
                <a:extLst>
                  <a:ext uri="{FF2B5EF4-FFF2-40B4-BE49-F238E27FC236}">
                    <a16:creationId xmlns:a16="http://schemas.microsoft.com/office/drawing/2014/main" id="{F0AF8AE1-FCFA-F486-ADCE-D6AF214A649F}"/>
                  </a:ext>
                </a:extLst>
              </p:cNvPr>
              <p:cNvSpPr txBox="1"/>
              <p:nvPr/>
            </p:nvSpPr>
            <p:spPr>
              <a:xfrm>
                <a:off x="3943668" y="4554267"/>
                <a:ext cx="2205804" cy="369332"/>
              </a:xfrm>
              <a:prstGeom prst="rect">
                <a:avLst/>
              </a:prstGeom>
              <a:noFill/>
            </p:spPr>
            <p:txBody>
              <a:bodyPr wrap="square" rtlCol="0">
                <a:spAutoFit/>
              </a:bodyPr>
              <a:lstStyle/>
              <a:p>
                <a:r>
                  <a:rPr lang="ja-JP" altLang="en-US">
                    <a:solidFill>
                      <a:schemeClr val="tx1">
                        <a:lumMod val="50000"/>
                        <a:lumOff val="50000"/>
                      </a:schemeClr>
                    </a:solidFill>
                  </a:rPr>
                  <a:t>マナビ</a:t>
                </a:r>
                <a:r>
                  <a:rPr lang="en-US" altLang="ja-JP" dirty="0">
                    <a:solidFill>
                      <a:schemeClr val="tx1">
                        <a:lumMod val="50000"/>
                        <a:lumOff val="50000"/>
                      </a:schemeClr>
                    </a:solidFill>
                  </a:rPr>
                  <a:t>DX QUEST</a:t>
                </a:r>
                <a:endParaRPr kumimoji="1" lang="ja-JP" altLang="en-US">
                  <a:solidFill>
                    <a:schemeClr val="tx1">
                      <a:lumMod val="50000"/>
                      <a:lumOff val="50000"/>
                    </a:schemeClr>
                  </a:solidFill>
                </a:endParaRPr>
              </a:p>
            </p:txBody>
          </p:sp>
          <p:sp>
            <p:nvSpPr>
              <p:cNvPr id="44" name="テキスト ボックス 43">
                <a:extLst>
                  <a:ext uri="{FF2B5EF4-FFF2-40B4-BE49-F238E27FC236}">
                    <a16:creationId xmlns:a16="http://schemas.microsoft.com/office/drawing/2014/main" id="{09790B85-09C3-3DDD-2D3A-6240E0F6BA34}"/>
                  </a:ext>
                </a:extLst>
              </p:cNvPr>
              <p:cNvSpPr txBox="1"/>
              <p:nvPr/>
            </p:nvSpPr>
            <p:spPr>
              <a:xfrm>
                <a:off x="1086292" y="4697430"/>
                <a:ext cx="1570050" cy="646331"/>
              </a:xfrm>
              <a:prstGeom prst="rect">
                <a:avLst/>
              </a:prstGeom>
              <a:noFill/>
            </p:spPr>
            <p:txBody>
              <a:bodyPr wrap="square" rtlCol="0">
                <a:spAutoFit/>
              </a:bodyPr>
              <a:lstStyle/>
              <a:p>
                <a:r>
                  <a:rPr kumimoji="1" lang="ja-JP" altLang="en-US">
                    <a:solidFill>
                      <a:schemeClr val="tx1">
                        <a:lumMod val="50000"/>
                        <a:lumOff val="50000"/>
                      </a:schemeClr>
                    </a:solidFill>
                  </a:rPr>
                  <a:t>臓器損傷検出</a:t>
                </a:r>
                <a:endParaRPr kumimoji="1" lang="en-US" altLang="ja-JP" dirty="0">
                  <a:solidFill>
                    <a:schemeClr val="tx1">
                      <a:lumMod val="50000"/>
                      <a:lumOff val="50000"/>
                    </a:schemeClr>
                  </a:solidFill>
                </a:endParaRPr>
              </a:p>
              <a:p>
                <a:r>
                  <a:rPr lang="en-US" altLang="ja-JP" dirty="0">
                    <a:solidFill>
                      <a:schemeClr val="tx1">
                        <a:lumMod val="50000"/>
                        <a:lumOff val="50000"/>
                      </a:schemeClr>
                    </a:solidFill>
                  </a:rPr>
                  <a:t>(Kaggle)</a:t>
                </a:r>
                <a:endParaRPr kumimoji="1" lang="ja-JP" altLang="en-US">
                  <a:solidFill>
                    <a:schemeClr val="tx1">
                      <a:lumMod val="50000"/>
                      <a:lumOff val="50000"/>
                    </a:schemeClr>
                  </a:solidFill>
                </a:endParaRPr>
              </a:p>
            </p:txBody>
          </p:sp>
          <p:sp>
            <p:nvSpPr>
              <p:cNvPr id="45" name="テキスト ボックス 44">
                <a:extLst>
                  <a:ext uri="{FF2B5EF4-FFF2-40B4-BE49-F238E27FC236}">
                    <a16:creationId xmlns:a16="http://schemas.microsoft.com/office/drawing/2014/main" id="{ABDDA0D8-CB7F-2B8F-65EB-0975C841F1D7}"/>
                  </a:ext>
                </a:extLst>
              </p:cNvPr>
              <p:cNvSpPr txBox="1"/>
              <p:nvPr/>
            </p:nvSpPr>
            <p:spPr>
              <a:xfrm>
                <a:off x="3943325" y="5007365"/>
                <a:ext cx="2967621" cy="646331"/>
              </a:xfrm>
              <a:prstGeom prst="rect">
                <a:avLst/>
              </a:prstGeom>
              <a:noFill/>
            </p:spPr>
            <p:txBody>
              <a:bodyPr wrap="square" rtlCol="0">
                <a:spAutoFit/>
              </a:bodyPr>
              <a:lstStyle/>
              <a:p>
                <a:r>
                  <a:rPr kumimoji="1" lang="ja-JP" altLang="en-US">
                    <a:solidFill>
                      <a:schemeClr val="tx1">
                        <a:lumMod val="50000"/>
                        <a:lumOff val="50000"/>
                      </a:schemeClr>
                    </a:solidFill>
                  </a:rPr>
                  <a:t>大気汚染物質予測</a:t>
                </a:r>
                <a:endParaRPr kumimoji="1" lang="en-US" altLang="ja-JP" dirty="0">
                  <a:solidFill>
                    <a:schemeClr val="tx1">
                      <a:lumMod val="50000"/>
                      <a:lumOff val="50000"/>
                    </a:schemeClr>
                  </a:solidFill>
                </a:endParaRPr>
              </a:p>
              <a:p>
                <a:r>
                  <a:rPr kumimoji="1" lang="en-US" altLang="ja-JP" dirty="0">
                    <a:solidFill>
                      <a:schemeClr val="tx1">
                        <a:lumMod val="50000"/>
                        <a:lumOff val="50000"/>
                      </a:schemeClr>
                    </a:solidFill>
                  </a:rPr>
                  <a:t>(JPT</a:t>
                </a:r>
                <a:r>
                  <a:rPr kumimoji="1" lang="ja-JP" altLang="en-US">
                    <a:solidFill>
                      <a:schemeClr val="tx1">
                        <a:lumMod val="50000"/>
                        <a:lumOff val="50000"/>
                      </a:schemeClr>
                    </a:solidFill>
                  </a:rPr>
                  <a:t>ハッカソン・</a:t>
                </a:r>
                <a:r>
                  <a:rPr kumimoji="1" lang="en-US" altLang="ja-JP" dirty="0">
                    <a:solidFill>
                      <a:schemeClr val="tx1">
                        <a:lumMod val="50000"/>
                        <a:lumOff val="50000"/>
                      </a:schemeClr>
                    </a:solidFill>
                  </a:rPr>
                  <a:t>Kaggle)</a:t>
                </a:r>
                <a:endParaRPr kumimoji="1" lang="ja-JP" altLang="en-US">
                  <a:solidFill>
                    <a:schemeClr val="tx1">
                      <a:lumMod val="50000"/>
                      <a:lumOff val="50000"/>
                    </a:schemeClr>
                  </a:solidFill>
                </a:endParaRPr>
              </a:p>
            </p:txBody>
          </p:sp>
          <p:sp>
            <p:nvSpPr>
              <p:cNvPr id="47" name="テキスト ボックス 46">
                <a:extLst>
                  <a:ext uri="{FF2B5EF4-FFF2-40B4-BE49-F238E27FC236}">
                    <a16:creationId xmlns:a16="http://schemas.microsoft.com/office/drawing/2014/main" id="{4A9C1E32-902E-80D9-0C0D-90846A5AC4B5}"/>
                  </a:ext>
                </a:extLst>
              </p:cNvPr>
              <p:cNvSpPr txBox="1"/>
              <p:nvPr/>
            </p:nvSpPr>
            <p:spPr>
              <a:xfrm>
                <a:off x="3943325" y="5848578"/>
                <a:ext cx="2549166" cy="369332"/>
              </a:xfrm>
              <a:prstGeom prst="rect">
                <a:avLst/>
              </a:prstGeom>
              <a:noFill/>
            </p:spPr>
            <p:txBody>
              <a:bodyPr wrap="square" rtlCol="0">
                <a:spAutoFit/>
              </a:bodyPr>
              <a:lstStyle/>
              <a:p>
                <a:r>
                  <a:rPr kumimoji="1" lang="ja-JP" altLang="en-US">
                    <a:solidFill>
                      <a:schemeClr val="tx1">
                        <a:lumMod val="50000"/>
                        <a:lumOff val="50000"/>
                      </a:schemeClr>
                    </a:solidFill>
                  </a:rPr>
                  <a:t>臓器損傷検出・改良版</a:t>
                </a:r>
              </a:p>
            </p:txBody>
          </p:sp>
          <p:cxnSp>
            <p:nvCxnSpPr>
              <p:cNvPr id="51" name="直線コネクタ 50">
                <a:extLst>
                  <a:ext uri="{FF2B5EF4-FFF2-40B4-BE49-F238E27FC236}">
                    <a16:creationId xmlns:a16="http://schemas.microsoft.com/office/drawing/2014/main" id="{F0EC7A6D-4CEB-9D90-2543-B6B9C7A5083F}"/>
                  </a:ext>
                </a:extLst>
              </p:cNvPr>
              <p:cNvCxnSpPr>
                <a:cxnSpLocks/>
                <a:stCxn id="40" idx="1"/>
                <a:endCxn id="4" idx="3"/>
              </p:cNvCxnSpPr>
              <p:nvPr/>
            </p:nvCxnSpPr>
            <p:spPr>
              <a:xfrm flipH="1">
                <a:off x="3502958" y="2231341"/>
                <a:ext cx="440710" cy="558140"/>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C45EA6A5-2F82-9F58-CDAC-BD1C409ADE87}"/>
                  </a:ext>
                </a:extLst>
              </p:cNvPr>
              <p:cNvCxnSpPr>
                <a:stCxn id="41" idx="1"/>
                <a:endCxn id="5" idx="3"/>
              </p:cNvCxnSpPr>
              <p:nvPr/>
            </p:nvCxnSpPr>
            <p:spPr>
              <a:xfrm flipH="1">
                <a:off x="3502958" y="2716026"/>
                <a:ext cx="440710" cy="492981"/>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36F06AD-4EB5-2E48-9694-35DDB563A17C}"/>
                  </a:ext>
                </a:extLst>
              </p:cNvPr>
              <p:cNvCxnSpPr>
                <a:stCxn id="6" idx="3"/>
                <a:endCxn id="42" idx="1"/>
              </p:cNvCxnSpPr>
              <p:nvPr/>
            </p:nvCxnSpPr>
            <p:spPr>
              <a:xfrm flipV="1">
                <a:off x="3856765" y="3665511"/>
                <a:ext cx="309760" cy="386708"/>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784B1CC-70F7-252F-7FAC-10B7E1C7A763}"/>
                  </a:ext>
                </a:extLst>
              </p:cNvPr>
              <p:cNvCxnSpPr>
                <a:stCxn id="44" idx="3"/>
                <a:endCxn id="8" idx="1"/>
              </p:cNvCxnSpPr>
              <p:nvPr/>
            </p:nvCxnSpPr>
            <p:spPr>
              <a:xfrm flipV="1">
                <a:off x="2656342" y="4847152"/>
                <a:ext cx="306616" cy="173444"/>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BF541BB6-852F-EC23-B803-36A793EA4ED9}"/>
                  </a:ext>
                </a:extLst>
              </p:cNvPr>
              <p:cNvCxnSpPr>
                <a:stCxn id="43" idx="1"/>
                <a:endCxn id="7" idx="3"/>
              </p:cNvCxnSpPr>
              <p:nvPr/>
            </p:nvCxnSpPr>
            <p:spPr>
              <a:xfrm flipH="1" flipV="1">
                <a:off x="3502958" y="4567721"/>
                <a:ext cx="440710" cy="171212"/>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8FFF517B-D0C1-C7E7-D8BA-395329B7177E}"/>
                  </a:ext>
                </a:extLst>
              </p:cNvPr>
              <p:cNvCxnSpPr>
                <a:stCxn id="11" idx="3"/>
                <a:endCxn id="47" idx="1"/>
              </p:cNvCxnSpPr>
              <p:nvPr/>
            </p:nvCxnSpPr>
            <p:spPr>
              <a:xfrm>
                <a:off x="3502970" y="5976323"/>
                <a:ext cx="440355" cy="56921"/>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4BFF4964-53DC-97A6-361E-5F3D1675337C}"/>
                  </a:ext>
                </a:extLst>
              </p:cNvPr>
              <p:cNvCxnSpPr>
                <a:stCxn id="45" idx="1"/>
                <a:endCxn id="9" idx="3"/>
              </p:cNvCxnSpPr>
              <p:nvPr/>
            </p:nvCxnSpPr>
            <p:spPr>
              <a:xfrm flipH="1">
                <a:off x="3502970" y="5330531"/>
                <a:ext cx="440355" cy="192583"/>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グループ化 53">
            <a:extLst>
              <a:ext uri="{FF2B5EF4-FFF2-40B4-BE49-F238E27FC236}">
                <a16:creationId xmlns:a16="http://schemas.microsoft.com/office/drawing/2014/main" id="{EA3940C5-76FB-229F-7505-6B07BEF883B8}"/>
              </a:ext>
            </a:extLst>
          </p:cNvPr>
          <p:cNvGrpSpPr/>
          <p:nvPr/>
        </p:nvGrpSpPr>
        <p:grpSpPr>
          <a:xfrm>
            <a:off x="6102416" y="594684"/>
            <a:ext cx="5990350" cy="4199831"/>
            <a:chOff x="6102416" y="594684"/>
            <a:chExt cx="5990350" cy="4199831"/>
          </a:xfrm>
        </p:grpSpPr>
        <p:sp>
          <p:nvSpPr>
            <p:cNvPr id="12" name="正方形/長方形 11">
              <a:extLst>
                <a:ext uri="{FF2B5EF4-FFF2-40B4-BE49-F238E27FC236}">
                  <a16:creationId xmlns:a16="http://schemas.microsoft.com/office/drawing/2014/main" id="{556B5151-D142-ED7C-2BCE-4FE825DBC70F}"/>
                </a:ext>
              </a:extLst>
            </p:cNvPr>
            <p:cNvSpPr/>
            <p:nvPr/>
          </p:nvSpPr>
          <p:spPr>
            <a:xfrm>
              <a:off x="8924400" y="1463590"/>
              <a:ext cx="180000" cy="360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6A29583-5938-2921-0D95-D3382710A98D}"/>
                </a:ext>
              </a:extLst>
            </p:cNvPr>
            <p:cNvSpPr/>
            <p:nvPr/>
          </p:nvSpPr>
          <p:spPr>
            <a:xfrm>
              <a:off x="8924400" y="1870733"/>
              <a:ext cx="180000" cy="360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2C2AFBF-F9F6-CADB-DD24-344A7F55E2B6}"/>
                </a:ext>
              </a:extLst>
            </p:cNvPr>
            <p:cNvSpPr/>
            <p:nvPr/>
          </p:nvSpPr>
          <p:spPr>
            <a:xfrm>
              <a:off x="8924400" y="2455200"/>
              <a:ext cx="180000" cy="9000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C08C548-D5BA-81F6-69FB-3B852EE245F6}"/>
                </a:ext>
              </a:extLst>
            </p:cNvPr>
            <p:cNvSpPr/>
            <p:nvPr/>
          </p:nvSpPr>
          <p:spPr>
            <a:xfrm>
              <a:off x="8924400" y="2595600"/>
              <a:ext cx="180000" cy="180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6E3F7CB5-7A3F-3CDB-47FD-4B61938563AC}"/>
                </a:ext>
              </a:extLst>
            </p:cNvPr>
            <p:cNvSpPr/>
            <p:nvPr/>
          </p:nvSpPr>
          <p:spPr>
            <a:xfrm>
              <a:off x="8574379" y="1665179"/>
              <a:ext cx="180000" cy="184424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E2C355AC-9983-0610-BD2A-E2643507C3E6}"/>
                </a:ext>
              </a:extLst>
            </p:cNvPr>
            <p:cNvSpPr/>
            <p:nvPr/>
          </p:nvSpPr>
          <p:spPr>
            <a:xfrm>
              <a:off x="8924400" y="1234959"/>
              <a:ext cx="180000" cy="180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84927D7E-9CB8-7439-9BC3-063EA7365B4C}"/>
                </a:ext>
              </a:extLst>
            </p:cNvPr>
            <p:cNvSpPr txBox="1"/>
            <p:nvPr/>
          </p:nvSpPr>
          <p:spPr>
            <a:xfrm>
              <a:off x="6188414" y="1195272"/>
              <a:ext cx="790487" cy="369332"/>
            </a:xfrm>
            <a:prstGeom prst="rect">
              <a:avLst/>
            </a:prstGeom>
            <a:noFill/>
          </p:spPr>
          <p:txBody>
            <a:bodyPr wrap="square" rtlCol="0">
              <a:spAutoFit/>
            </a:bodyPr>
            <a:lstStyle/>
            <a:p>
              <a:r>
                <a:rPr lang="en-US" altLang="ja-JP" b="1" dirty="0">
                  <a:solidFill>
                    <a:schemeClr val="tx1">
                      <a:lumMod val="50000"/>
                      <a:lumOff val="50000"/>
                    </a:schemeClr>
                  </a:solidFill>
                </a:rPr>
                <a:t>1</a:t>
              </a:r>
              <a:r>
                <a:rPr kumimoji="1" lang="ja-JP" altLang="en-US" b="1">
                  <a:solidFill>
                    <a:schemeClr val="tx1">
                      <a:lumMod val="50000"/>
                      <a:lumOff val="50000"/>
                    </a:schemeClr>
                  </a:solidFill>
                </a:rPr>
                <a:t>月</a:t>
              </a:r>
            </a:p>
          </p:txBody>
        </p:sp>
        <p:sp>
          <p:nvSpPr>
            <p:cNvPr id="32" name="テキスト ボックス 31">
              <a:extLst>
                <a:ext uri="{FF2B5EF4-FFF2-40B4-BE49-F238E27FC236}">
                  <a16:creationId xmlns:a16="http://schemas.microsoft.com/office/drawing/2014/main" id="{7B632A3E-4AEA-9A63-5FC0-D50616548AE7}"/>
                </a:ext>
              </a:extLst>
            </p:cNvPr>
            <p:cNvSpPr txBox="1"/>
            <p:nvPr/>
          </p:nvSpPr>
          <p:spPr>
            <a:xfrm>
              <a:off x="6188414" y="1598653"/>
              <a:ext cx="790487" cy="369332"/>
            </a:xfrm>
            <a:prstGeom prst="rect">
              <a:avLst/>
            </a:prstGeom>
            <a:noFill/>
          </p:spPr>
          <p:txBody>
            <a:bodyPr wrap="square" rtlCol="0">
              <a:spAutoFit/>
            </a:bodyPr>
            <a:lstStyle/>
            <a:p>
              <a:r>
                <a:rPr kumimoji="1" lang="en-US" altLang="ja-JP" b="1" dirty="0">
                  <a:solidFill>
                    <a:schemeClr val="tx1">
                      <a:lumMod val="50000"/>
                      <a:lumOff val="50000"/>
                    </a:schemeClr>
                  </a:solidFill>
                </a:rPr>
                <a:t>2</a:t>
              </a:r>
              <a:r>
                <a:rPr kumimoji="1" lang="ja-JP" altLang="en-US" b="1">
                  <a:solidFill>
                    <a:schemeClr val="tx1">
                      <a:lumMod val="50000"/>
                      <a:lumOff val="50000"/>
                    </a:schemeClr>
                  </a:solidFill>
                </a:rPr>
                <a:t>月</a:t>
              </a:r>
            </a:p>
          </p:txBody>
        </p:sp>
        <p:sp>
          <p:nvSpPr>
            <p:cNvPr id="33" name="テキスト ボックス 32">
              <a:extLst>
                <a:ext uri="{FF2B5EF4-FFF2-40B4-BE49-F238E27FC236}">
                  <a16:creationId xmlns:a16="http://schemas.microsoft.com/office/drawing/2014/main" id="{9951A068-3A25-FB3A-330D-2D9DE77D72DE}"/>
                </a:ext>
              </a:extLst>
            </p:cNvPr>
            <p:cNvSpPr txBox="1"/>
            <p:nvPr/>
          </p:nvSpPr>
          <p:spPr>
            <a:xfrm>
              <a:off x="6188414" y="2002034"/>
              <a:ext cx="790487" cy="369332"/>
            </a:xfrm>
            <a:prstGeom prst="rect">
              <a:avLst/>
            </a:prstGeom>
            <a:noFill/>
          </p:spPr>
          <p:txBody>
            <a:bodyPr wrap="square" rtlCol="0">
              <a:spAutoFit/>
            </a:bodyPr>
            <a:lstStyle/>
            <a:p>
              <a:r>
                <a:rPr lang="en-US" altLang="ja-JP" b="1" dirty="0">
                  <a:solidFill>
                    <a:schemeClr val="tx1">
                      <a:lumMod val="50000"/>
                      <a:lumOff val="50000"/>
                    </a:schemeClr>
                  </a:solidFill>
                </a:rPr>
                <a:t>3</a:t>
              </a:r>
              <a:r>
                <a:rPr kumimoji="1" lang="ja-JP" altLang="en-US" b="1">
                  <a:solidFill>
                    <a:schemeClr val="tx1">
                      <a:lumMod val="50000"/>
                      <a:lumOff val="50000"/>
                    </a:schemeClr>
                  </a:solidFill>
                </a:rPr>
                <a:t>月</a:t>
              </a:r>
            </a:p>
          </p:txBody>
        </p:sp>
        <p:sp>
          <p:nvSpPr>
            <p:cNvPr id="34" name="テキスト ボックス 33">
              <a:extLst>
                <a:ext uri="{FF2B5EF4-FFF2-40B4-BE49-F238E27FC236}">
                  <a16:creationId xmlns:a16="http://schemas.microsoft.com/office/drawing/2014/main" id="{1C8D5A60-87BB-DE15-AEF0-3D2008F4DAE7}"/>
                </a:ext>
              </a:extLst>
            </p:cNvPr>
            <p:cNvSpPr txBox="1"/>
            <p:nvPr/>
          </p:nvSpPr>
          <p:spPr>
            <a:xfrm>
              <a:off x="6188414" y="2405415"/>
              <a:ext cx="790487" cy="369332"/>
            </a:xfrm>
            <a:prstGeom prst="rect">
              <a:avLst/>
            </a:prstGeom>
            <a:noFill/>
          </p:spPr>
          <p:txBody>
            <a:bodyPr wrap="square" rtlCol="0">
              <a:spAutoFit/>
            </a:bodyPr>
            <a:lstStyle/>
            <a:p>
              <a:r>
                <a:rPr kumimoji="1" lang="en-US" altLang="ja-JP" b="1" dirty="0">
                  <a:solidFill>
                    <a:schemeClr val="tx1">
                      <a:lumMod val="50000"/>
                      <a:lumOff val="50000"/>
                    </a:schemeClr>
                  </a:solidFill>
                </a:rPr>
                <a:t>4</a:t>
              </a:r>
              <a:r>
                <a:rPr kumimoji="1" lang="ja-JP" altLang="en-US" b="1">
                  <a:solidFill>
                    <a:schemeClr val="tx1">
                      <a:lumMod val="50000"/>
                      <a:lumOff val="50000"/>
                    </a:schemeClr>
                  </a:solidFill>
                </a:rPr>
                <a:t>月</a:t>
              </a:r>
            </a:p>
          </p:txBody>
        </p:sp>
        <p:sp>
          <p:nvSpPr>
            <p:cNvPr id="35" name="テキスト ボックス 34">
              <a:extLst>
                <a:ext uri="{FF2B5EF4-FFF2-40B4-BE49-F238E27FC236}">
                  <a16:creationId xmlns:a16="http://schemas.microsoft.com/office/drawing/2014/main" id="{A8F55AC7-EEB4-3E96-9608-15CE67BDFEF9}"/>
                </a:ext>
              </a:extLst>
            </p:cNvPr>
            <p:cNvSpPr txBox="1"/>
            <p:nvPr/>
          </p:nvSpPr>
          <p:spPr>
            <a:xfrm>
              <a:off x="6188414" y="2808796"/>
              <a:ext cx="790487" cy="369332"/>
            </a:xfrm>
            <a:prstGeom prst="rect">
              <a:avLst/>
            </a:prstGeom>
            <a:noFill/>
          </p:spPr>
          <p:txBody>
            <a:bodyPr wrap="square" rtlCol="0">
              <a:spAutoFit/>
            </a:bodyPr>
            <a:lstStyle/>
            <a:p>
              <a:r>
                <a:rPr lang="en-US" altLang="ja-JP" b="1" dirty="0">
                  <a:solidFill>
                    <a:schemeClr val="tx1">
                      <a:lumMod val="50000"/>
                      <a:lumOff val="50000"/>
                    </a:schemeClr>
                  </a:solidFill>
                </a:rPr>
                <a:t>5</a:t>
              </a:r>
              <a:r>
                <a:rPr kumimoji="1" lang="ja-JP" altLang="en-US" b="1">
                  <a:solidFill>
                    <a:schemeClr val="tx1">
                      <a:lumMod val="50000"/>
                      <a:lumOff val="50000"/>
                    </a:schemeClr>
                  </a:solidFill>
                </a:rPr>
                <a:t>月</a:t>
              </a:r>
            </a:p>
          </p:txBody>
        </p:sp>
        <p:sp>
          <p:nvSpPr>
            <p:cNvPr id="36" name="テキスト ボックス 35">
              <a:extLst>
                <a:ext uri="{FF2B5EF4-FFF2-40B4-BE49-F238E27FC236}">
                  <a16:creationId xmlns:a16="http://schemas.microsoft.com/office/drawing/2014/main" id="{79442AC5-97D0-9CFA-4FD2-60DA320FDAAD}"/>
                </a:ext>
              </a:extLst>
            </p:cNvPr>
            <p:cNvSpPr txBox="1"/>
            <p:nvPr/>
          </p:nvSpPr>
          <p:spPr>
            <a:xfrm>
              <a:off x="6188414" y="3212177"/>
              <a:ext cx="790487" cy="369332"/>
            </a:xfrm>
            <a:prstGeom prst="rect">
              <a:avLst/>
            </a:prstGeom>
            <a:noFill/>
          </p:spPr>
          <p:txBody>
            <a:bodyPr wrap="square" rtlCol="0">
              <a:spAutoFit/>
            </a:bodyPr>
            <a:lstStyle/>
            <a:p>
              <a:r>
                <a:rPr lang="en-US" altLang="ja-JP" b="1" dirty="0">
                  <a:solidFill>
                    <a:schemeClr val="tx1">
                      <a:lumMod val="50000"/>
                      <a:lumOff val="50000"/>
                    </a:schemeClr>
                  </a:solidFill>
                </a:rPr>
                <a:t>6</a:t>
              </a:r>
              <a:r>
                <a:rPr kumimoji="1" lang="ja-JP" altLang="en-US" b="1">
                  <a:solidFill>
                    <a:schemeClr val="tx1">
                      <a:lumMod val="50000"/>
                      <a:lumOff val="50000"/>
                    </a:schemeClr>
                  </a:solidFill>
                </a:rPr>
                <a:t>月</a:t>
              </a:r>
            </a:p>
          </p:txBody>
        </p:sp>
        <p:sp>
          <p:nvSpPr>
            <p:cNvPr id="37" name="テキスト ボックス 36">
              <a:extLst>
                <a:ext uri="{FF2B5EF4-FFF2-40B4-BE49-F238E27FC236}">
                  <a16:creationId xmlns:a16="http://schemas.microsoft.com/office/drawing/2014/main" id="{E106840E-B269-5A54-B0D3-307D407D05B2}"/>
                </a:ext>
              </a:extLst>
            </p:cNvPr>
            <p:cNvSpPr txBox="1"/>
            <p:nvPr/>
          </p:nvSpPr>
          <p:spPr>
            <a:xfrm>
              <a:off x="6188414" y="3615558"/>
              <a:ext cx="790487" cy="369332"/>
            </a:xfrm>
            <a:prstGeom prst="rect">
              <a:avLst/>
            </a:prstGeom>
            <a:noFill/>
          </p:spPr>
          <p:txBody>
            <a:bodyPr wrap="square" rtlCol="0">
              <a:spAutoFit/>
            </a:bodyPr>
            <a:lstStyle/>
            <a:p>
              <a:r>
                <a:rPr lang="en-US" altLang="ja-JP" b="1" dirty="0">
                  <a:solidFill>
                    <a:schemeClr val="tx1">
                      <a:lumMod val="50000"/>
                      <a:lumOff val="50000"/>
                    </a:schemeClr>
                  </a:solidFill>
                </a:rPr>
                <a:t>7</a:t>
              </a:r>
              <a:r>
                <a:rPr kumimoji="1" lang="ja-JP" altLang="en-US" b="1">
                  <a:solidFill>
                    <a:schemeClr val="tx1">
                      <a:lumMod val="50000"/>
                      <a:lumOff val="50000"/>
                    </a:schemeClr>
                  </a:solidFill>
                </a:rPr>
                <a:t>月</a:t>
              </a:r>
            </a:p>
          </p:txBody>
        </p:sp>
        <p:sp>
          <p:nvSpPr>
            <p:cNvPr id="46" name="テキスト ボックス 45">
              <a:extLst>
                <a:ext uri="{FF2B5EF4-FFF2-40B4-BE49-F238E27FC236}">
                  <a16:creationId xmlns:a16="http://schemas.microsoft.com/office/drawing/2014/main" id="{C51DC2E6-7226-B1B6-10EF-CDAF3DDD93D8}"/>
                </a:ext>
              </a:extLst>
            </p:cNvPr>
            <p:cNvSpPr txBox="1"/>
            <p:nvPr/>
          </p:nvSpPr>
          <p:spPr>
            <a:xfrm>
              <a:off x="6102416" y="594684"/>
              <a:ext cx="1759312" cy="400110"/>
            </a:xfrm>
            <a:prstGeom prst="rect">
              <a:avLst/>
            </a:prstGeom>
            <a:noFill/>
          </p:spPr>
          <p:txBody>
            <a:bodyPr wrap="square" rtlCol="0">
              <a:spAutoFit/>
            </a:bodyPr>
            <a:lstStyle/>
            <a:p>
              <a:r>
                <a:rPr kumimoji="1" lang="en-US" altLang="ja-JP" sz="2000" b="1" dirty="0">
                  <a:solidFill>
                    <a:schemeClr val="tx1">
                      <a:lumMod val="50000"/>
                      <a:lumOff val="50000"/>
                    </a:schemeClr>
                  </a:solidFill>
                </a:rPr>
                <a:t>2024</a:t>
              </a:r>
              <a:endParaRPr kumimoji="1" lang="ja-JP" altLang="en-US" sz="2000" b="1">
                <a:solidFill>
                  <a:schemeClr val="tx1">
                    <a:lumMod val="50000"/>
                    <a:lumOff val="50000"/>
                  </a:schemeClr>
                </a:solidFill>
              </a:endParaRPr>
            </a:p>
          </p:txBody>
        </p:sp>
        <p:sp>
          <p:nvSpPr>
            <p:cNvPr id="104" name="テキスト ボックス 103">
              <a:extLst>
                <a:ext uri="{FF2B5EF4-FFF2-40B4-BE49-F238E27FC236}">
                  <a16:creationId xmlns:a16="http://schemas.microsoft.com/office/drawing/2014/main" id="{07A93492-07B7-654C-1B91-D7ED0DE5FECA}"/>
                </a:ext>
              </a:extLst>
            </p:cNvPr>
            <p:cNvSpPr txBox="1"/>
            <p:nvPr/>
          </p:nvSpPr>
          <p:spPr>
            <a:xfrm>
              <a:off x="9543600" y="1036136"/>
              <a:ext cx="2549166" cy="369332"/>
            </a:xfrm>
            <a:prstGeom prst="rect">
              <a:avLst/>
            </a:prstGeom>
            <a:noFill/>
          </p:spPr>
          <p:txBody>
            <a:bodyPr wrap="square" rtlCol="0">
              <a:spAutoFit/>
            </a:bodyPr>
            <a:lstStyle/>
            <a:p>
              <a:r>
                <a:rPr kumimoji="1" lang="ja-JP" altLang="en-US">
                  <a:solidFill>
                    <a:schemeClr val="tx1">
                      <a:lumMod val="50000"/>
                      <a:lumOff val="50000"/>
                    </a:schemeClr>
                  </a:solidFill>
                </a:rPr>
                <a:t>臓器損傷検出・改良版</a:t>
              </a:r>
            </a:p>
          </p:txBody>
        </p:sp>
        <p:cxnSp>
          <p:nvCxnSpPr>
            <p:cNvPr id="106" name="直線コネクタ 105">
              <a:extLst>
                <a:ext uri="{FF2B5EF4-FFF2-40B4-BE49-F238E27FC236}">
                  <a16:creationId xmlns:a16="http://schemas.microsoft.com/office/drawing/2014/main" id="{8695C290-7194-7CB6-8EE6-0867FFBEE7F8}"/>
                </a:ext>
              </a:extLst>
            </p:cNvPr>
            <p:cNvCxnSpPr>
              <a:stCxn id="104" idx="1"/>
              <a:endCxn id="19" idx="3"/>
            </p:cNvCxnSpPr>
            <p:nvPr/>
          </p:nvCxnSpPr>
          <p:spPr>
            <a:xfrm flipH="1">
              <a:off x="9104400" y="1220802"/>
              <a:ext cx="439200" cy="104157"/>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7" name="テキスト ボックス 106">
              <a:extLst>
                <a:ext uri="{FF2B5EF4-FFF2-40B4-BE49-F238E27FC236}">
                  <a16:creationId xmlns:a16="http://schemas.microsoft.com/office/drawing/2014/main" id="{C34678C4-70E8-9078-D097-11E1413E4422}"/>
                </a:ext>
              </a:extLst>
            </p:cNvPr>
            <p:cNvSpPr txBox="1"/>
            <p:nvPr/>
          </p:nvSpPr>
          <p:spPr>
            <a:xfrm>
              <a:off x="9543600" y="1504578"/>
              <a:ext cx="1726258" cy="369332"/>
            </a:xfrm>
            <a:prstGeom prst="rect">
              <a:avLst/>
            </a:prstGeom>
            <a:noFill/>
          </p:spPr>
          <p:txBody>
            <a:bodyPr wrap="square" rtlCol="0">
              <a:spAutoFit/>
            </a:bodyPr>
            <a:lstStyle/>
            <a:p>
              <a:r>
                <a:rPr lang="ja-JP" altLang="en-US">
                  <a:solidFill>
                    <a:schemeClr val="tx1">
                      <a:lumMod val="50000"/>
                      <a:lumOff val="50000"/>
                    </a:schemeClr>
                  </a:solidFill>
                </a:rPr>
                <a:t>統計検定</a:t>
              </a:r>
              <a:r>
                <a:rPr lang="en-US" altLang="ja-JP" dirty="0">
                  <a:solidFill>
                    <a:schemeClr val="tx1">
                      <a:lumMod val="50000"/>
                      <a:lumOff val="50000"/>
                    </a:schemeClr>
                  </a:solidFill>
                </a:rPr>
                <a:t>2</a:t>
              </a:r>
              <a:r>
                <a:rPr lang="ja-JP" altLang="en-US">
                  <a:solidFill>
                    <a:schemeClr val="tx1">
                      <a:lumMod val="50000"/>
                      <a:lumOff val="50000"/>
                    </a:schemeClr>
                  </a:solidFill>
                </a:rPr>
                <a:t>級</a:t>
              </a:r>
              <a:endParaRPr kumimoji="1" lang="ja-JP" altLang="en-US">
                <a:solidFill>
                  <a:schemeClr val="tx1">
                    <a:lumMod val="50000"/>
                    <a:lumOff val="50000"/>
                  </a:schemeClr>
                </a:solidFill>
              </a:endParaRPr>
            </a:p>
          </p:txBody>
        </p:sp>
        <p:cxnSp>
          <p:nvCxnSpPr>
            <p:cNvPr id="109" name="直線コネクタ 108">
              <a:extLst>
                <a:ext uri="{FF2B5EF4-FFF2-40B4-BE49-F238E27FC236}">
                  <a16:creationId xmlns:a16="http://schemas.microsoft.com/office/drawing/2014/main" id="{0FD355B8-4FFD-C467-5353-4F58D60208E0}"/>
                </a:ext>
              </a:extLst>
            </p:cNvPr>
            <p:cNvCxnSpPr>
              <a:stCxn id="107" idx="1"/>
              <a:endCxn id="12" idx="3"/>
            </p:cNvCxnSpPr>
            <p:nvPr/>
          </p:nvCxnSpPr>
          <p:spPr>
            <a:xfrm flipH="1" flipV="1">
              <a:off x="9104400" y="1643590"/>
              <a:ext cx="439200" cy="45654"/>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3B81C73E-8B4F-8416-6CA9-E18F74A223E0}"/>
                </a:ext>
              </a:extLst>
            </p:cNvPr>
            <p:cNvSpPr txBox="1"/>
            <p:nvPr/>
          </p:nvSpPr>
          <p:spPr>
            <a:xfrm>
              <a:off x="9543600" y="2005323"/>
              <a:ext cx="1726258" cy="646331"/>
            </a:xfrm>
            <a:prstGeom prst="rect">
              <a:avLst/>
            </a:prstGeom>
            <a:noFill/>
          </p:spPr>
          <p:txBody>
            <a:bodyPr wrap="square" rtlCol="0">
              <a:spAutoFit/>
            </a:bodyPr>
            <a:lstStyle/>
            <a:p>
              <a:r>
                <a:rPr kumimoji="1" lang="ja-JP" altLang="en-US">
                  <a:solidFill>
                    <a:schemeClr val="tx1">
                      <a:lumMod val="50000"/>
                      <a:lumOff val="50000"/>
                    </a:schemeClr>
                  </a:solidFill>
                </a:rPr>
                <a:t>渋滞予測</a:t>
              </a:r>
              <a:endParaRPr kumimoji="1" lang="en-US" altLang="ja-JP" dirty="0">
                <a:solidFill>
                  <a:schemeClr val="tx1">
                    <a:lumMod val="50000"/>
                    <a:lumOff val="50000"/>
                  </a:schemeClr>
                </a:solidFill>
              </a:endParaRPr>
            </a:p>
            <a:p>
              <a:r>
                <a:rPr kumimoji="1" lang="en-US" altLang="ja-JP" dirty="0">
                  <a:solidFill>
                    <a:schemeClr val="tx1">
                      <a:lumMod val="50000"/>
                      <a:lumOff val="50000"/>
                    </a:schemeClr>
                  </a:solidFill>
                </a:rPr>
                <a:t>(Signate)</a:t>
              </a:r>
              <a:endParaRPr kumimoji="1" lang="ja-JP" altLang="en-US">
                <a:solidFill>
                  <a:schemeClr val="tx1">
                    <a:lumMod val="50000"/>
                    <a:lumOff val="50000"/>
                  </a:schemeClr>
                </a:solidFill>
              </a:endParaRPr>
            </a:p>
          </p:txBody>
        </p:sp>
        <p:cxnSp>
          <p:nvCxnSpPr>
            <p:cNvPr id="112" name="直線コネクタ 111">
              <a:extLst>
                <a:ext uri="{FF2B5EF4-FFF2-40B4-BE49-F238E27FC236}">
                  <a16:creationId xmlns:a16="http://schemas.microsoft.com/office/drawing/2014/main" id="{DB48E93E-C52D-EE2B-942F-D1C5392BE61E}"/>
                </a:ext>
              </a:extLst>
            </p:cNvPr>
            <p:cNvCxnSpPr>
              <a:cxnSpLocks/>
              <a:stCxn id="13" idx="3"/>
              <a:endCxn id="110" idx="1"/>
            </p:cNvCxnSpPr>
            <p:nvPr/>
          </p:nvCxnSpPr>
          <p:spPr>
            <a:xfrm>
              <a:off x="9104400" y="2050733"/>
              <a:ext cx="439200" cy="277756"/>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49B7919F-FAA1-2F35-C986-0F7245D77406}"/>
                </a:ext>
              </a:extLst>
            </p:cNvPr>
            <p:cNvSpPr txBox="1"/>
            <p:nvPr/>
          </p:nvSpPr>
          <p:spPr>
            <a:xfrm>
              <a:off x="9543600" y="2738344"/>
              <a:ext cx="2243248" cy="369332"/>
            </a:xfrm>
            <a:prstGeom prst="rect">
              <a:avLst/>
            </a:prstGeom>
            <a:noFill/>
          </p:spPr>
          <p:txBody>
            <a:bodyPr wrap="square" rtlCol="0">
              <a:spAutoFit/>
            </a:bodyPr>
            <a:lstStyle/>
            <a:p>
              <a:r>
                <a:rPr kumimoji="1" lang="ja-JP" altLang="en-US">
                  <a:solidFill>
                    <a:schemeClr val="tx1">
                      <a:lumMod val="50000"/>
                      <a:lumOff val="50000"/>
                    </a:schemeClr>
                  </a:solidFill>
                </a:rPr>
                <a:t>企業インターン</a:t>
              </a:r>
            </a:p>
          </p:txBody>
        </p:sp>
        <p:cxnSp>
          <p:nvCxnSpPr>
            <p:cNvPr id="119" name="直線コネクタ 118">
              <a:extLst>
                <a:ext uri="{FF2B5EF4-FFF2-40B4-BE49-F238E27FC236}">
                  <a16:creationId xmlns:a16="http://schemas.microsoft.com/office/drawing/2014/main" id="{53C10AA3-B233-DAA0-D4AE-B33DF82B8DF6}"/>
                </a:ext>
              </a:extLst>
            </p:cNvPr>
            <p:cNvCxnSpPr>
              <a:stCxn id="14" idx="3"/>
              <a:endCxn id="117" idx="1"/>
            </p:cNvCxnSpPr>
            <p:nvPr/>
          </p:nvCxnSpPr>
          <p:spPr>
            <a:xfrm>
              <a:off x="9104400" y="2500200"/>
              <a:ext cx="439200" cy="42281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a:extLst>
                <a:ext uri="{FF2B5EF4-FFF2-40B4-BE49-F238E27FC236}">
                  <a16:creationId xmlns:a16="http://schemas.microsoft.com/office/drawing/2014/main" id="{3F559612-611E-F31A-7A96-3BA1412321AF}"/>
                </a:ext>
              </a:extLst>
            </p:cNvPr>
            <p:cNvSpPr txBox="1"/>
            <p:nvPr/>
          </p:nvSpPr>
          <p:spPr>
            <a:xfrm>
              <a:off x="9543600" y="3237583"/>
              <a:ext cx="2243248" cy="646331"/>
            </a:xfrm>
            <a:prstGeom prst="rect">
              <a:avLst/>
            </a:prstGeom>
            <a:noFill/>
          </p:spPr>
          <p:txBody>
            <a:bodyPr wrap="square" rtlCol="0">
              <a:spAutoFit/>
            </a:bodyPr>
            <a:lstStyle/>
            <a:p>
              <a:r>
                <a:rPr kumimoji="1" lang="en-US" altLang="ja-JP" dirty="0">
                  <a:solidFill>
                    <a:schemeClr val="tx1">
                      <a:lumMod val="50000"/>
                      <a:lumOff val="50000"/>
                    </a:schemeClr>
                  </a:solidFill>
                </a:rPr>
                <a:t>IT</a:t>
              </a:r>
              <a:r>
                <a:rPr kumimoji="1" lang="ja-JP" altLang="en-US">
                  <a:solidFill>
                    <a:schemeClr val="tx1">
                      <a:lumMod val="50000"/>
                      <a:lumOff val="50000"/>
                    </a:schemeClr>
                  </a:solidFill>
                </a:rPr>
                <a:t>支援主催</a:t>
              </a:r>
              <a:endParaRPr kumimoji="1" lang="en-US" altLang="ja-JP" dirty="0">
                <a:solidFill>
                  <a:schemeClr val="tx1">
                    <a:lumMod val="50000"/>
                    <a:lumOff val="50000"/>
                  </a:schemeClr>
                </a:solidFill>
              </a:endParaRPr>
            </a:p>
            <a:p>
              <a:r>
                <a:rPr lang="ja-JP" altLang="en-US">
                  <a:solidFill>
                    <a:schemeClr val="tx1">
                      <a:lumMod val="50000"/>
                      <a:lumOff val="50000"/>
                    </a:schemeClr>
                  </a:solidFill>
                </a:rPr>
                <a:t>デモインターン</a:t>
              </a:r>
              <a:endParaRPr kumimoji="1" lang="ja-JP" altLang="en-US">
                <a:solidFill>
                  <a:schemeClr val="tx1">
                    <a:lumMod val="50000"/>
                    <a:lumOff val="50000"/>
                  </a:schemeClr>
                </a:solidFill>
              </a:endParaRPr>
            </a:p>
          </p:txBody>
        </p:sp>
        <p:cxnSp>
          <p:nvCxnSpPr>
            <p:cNvPr id="122" name="直線コネクタ 121">
              <a:extLst>
                <a:ext uri="{FF2B5EF4-FFF2-40B4-BE49-F238E27FC236}">
                  <a16:creationId xmlns:a16="http://schemas.microsoft.com/office/drawing/2014/main" id="{FFA4357B-6FD4-EC79-A6EA-C542C5B908A3}"/>
                </a:ext>
              </a:extLst>
            </p:cNvPr>
            <p:cNvCxnSpPr>
              <a:stCxn id="15" idx="3"/>
              <a:endCxn id="120" idx="1"/>
            </p:cNvCxnSpPr>
            <p:nvPr/>
          </p:nvCxnSpPr>
          <p:spPr>
            <a:xfrm>
              <a:off x="9104400" y="2685600"/>
              <a:ext cx="439200" cy="875149"/>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a:extLst>
                <a:ext uri="{FF2B5EF4-FFF2-40B4-BE49-F238E27FC236}">
                  <a16:creationId xmlns:a16="http://schemas.microsoft.com/office/drawing/2014/main" id="{9A5C8129-2EBA-E110-EA97-4316A4747693}"/>
                </a:ext>
              </a:extLst>
            </p:cNvPr>
            <p:cNvSpPr txBox="1"/>
            <p:nvPr/>
          </p:nvSpPr>
          <p:spPr>
            <a:xfrm>
              <a:off x="6812730" y="2667926"/>
              <a:ext cx="1406962" cy="646331"/>
            </a:xfrm>
            <a:prstGeom prst="rect">
              <a:avLst/>
            </a:prstGeom>
            <a:noFill/>
          </p:spPr>
          <p:txBody>
            <a:bodyPr wrap="square" rtlCol="0">
              <a:spAutoFit/>
            </a:bodyPr>
            <a:lstStyle/>
            <a:p>
              <a:r>
                <a:rPr kumimoji="1" lang="ja-JP" altLang="en-US">
                  <a:solidFill>
                    <a:schemeClr val="tx1">
                      <a:lumMod val="50000"/>
                      <a:lumOff val="50000"/>
                    </a:schemeClr>
                  </a:solidFill>
                </a:rPr>
                <a:t>基本情報</a:t>
              </a:r>
              <a:br>
                <a:rPr kumimoji="1" lang="en-US" altLang="ja-JP" dirty="0">
                  <a:solidFill>
                    <a:schemeClr val="tx1">
                      <a:lumMod val="50000"/>
                      <a:lumOff val="50000"/>
                    </a:schemeClr>
                  </a:solidFill>
                </a:rPr>
              </a:br>
              <a:r>
                <a:rPr kumimoji="1" lang="ja-JP" altLang="en-US">
                  <a:solidFill>
                    <a:schemeClr val="tx1">
                      <a:lumMod val="50000"/>
                      <a:lumOff val="50000"/>
                    </a:schemeClr>
                  </a:solidFill>
                </a:rPr>
                <a:t>技術者試験</a:t>
              </a:r>
            </a:p>
          </p:txBody>
        </p:sp>
        <p:cxnSp>
          <p:nvCxnSpPr>
            <p:cNvPr id="125" name="直線コネクタ 124">
              <a:extLst>
                <a:ext uri="{FF2B5EF4-FFF2-40B4-BE49-F238E27FC236}">
                  <a16:creationId xmlns:a16="http://schemas.microsoft.com/office/drawing/2014/main" id="{5CF4B293-4713-5950-45D6-620D2FCB1428}"/>
                </a:ext>
              </a:extLst>
            </p:cNvPr>
            <p:cNvCxnSpPr>
              <a:cxnSpLocks/>
              <a:stCxn id="123" idx="3"/>
              <a:endCxn id="16" idx="1"/>
            </p:cNvCxnSpPr>
            <p:nvPr/>
          </p:nvCxnSpPr>
          <p:spPr>
            <a:xfrm flipV="1">
              <a:off x="8219692" y="2587300"/>
              <a:ext cx="354687" cy="403792"/>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2" name="正方形/長方形 131">
              <a:extLst>
                <a:ext uri="{FF2B5EF4-FFF2-40B4-BE49-F238E27FC236}">
                  <a16:creationId xmlns:a16="http://schemas.microsoft.com/office/drawing/2014/main" id="{4B9652A3-9338-A12F-A9C8-251309544332}"/>
                </a:ext>
              </a:extLst>
            </p:cNvPr>
            <p:cNvSpPr/>
            <p:nvPr/>
          </p:nvSpPr>
          <p:spPr>
            <a:xfrm>
              <a:off x="8924400" y="2824856"/>
              <a:ext cx="180000" cy="62130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テキスト ボックス 132">
              <a:extLst>
                <a:ext uri="{FF2B5EF4-FFF2-40B4-BE49-F238E27FC236}">
                  <a16:creationId xmlns:a16="http://schemas.microsoft.com/office/drawing/2014/main" id="{BC7354D7-194D-B4A7-3045-4F2BACDABED2}"/>
                </a:ext>
              </a:extLst>
            </p:cNvPr>
            <p:cNvSpPr txBox="1"/>
            <p:nvPr/>
          </p:nvSpPr>
          <p:spPr>
            <a:xfrm>
              <a:off x="9543600" y="4019386"/>
              <a:ext cx="2243248" cy="369332"/>
            </a:xfrm>
            <a:prstGeom prst="rect">
              <a:avLst/>
            </a:prstGeom>
            <a:noFill/>
          </p:spPr>
          <p:txBody>
            <a:bodyPr wrap="square" rtlCol="0">
              <a:spAutoFit/>
            </a:bodyPr>
            <a:lstStyle/>
            <a:p>
              <a:r>
                <a:rPr kumimoji="1" lang="ja-JP" altLang="en-US">
                  <a:solidFill>
                    <a:schemeClr val="tx1">
                      <a:lumMod val="50000"/>
                      <a:lumOff val="50000"/>
                    </a:schemeClr>
                  </a:solidFill>
                </a:rPr>
                <a:t>就活</a:t>
              </a:r>
            </a:p>
          </p:txBody>
        </p:sp>
        <p:cxnSp>
          <p:nvCxnSpPr>
            <p:cNvPr id="135" name="直線コネクタ 134">
              <a:extLst>
                <a:ext uri="{FF2B5EF4-FFF2-40B4-BE49-F238E27FC236}">
                  <a16:creationId xmlns:a16="http://schemas.microsoft.com/office/drawing/2014/main" id="{7F5F807A-AD64-9DCF-7F33-344B1EF3FDC3}"/>
                </a:ext>
              </a:extLst>
            </p:cNvPr>
            <p:cNvCxnSpPr>
              <a:cxnSpLocks/>
              <a:stCxn id="132" idx="3"/>
              <a:endCxn id="133" idx="1"/>
            </p:cNvCxnSpPr>
            <p:nvPr/>
          </p:nvCxnSpPr>
          <p:spPr>
            <a:xfrm>
              <a:off x="9104400" y="3135508"/>
              <a:ext cx="439200" cy="106854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2" name="正方形/長方形 141">
              <a:extLst>
                <a:ext uri="{FF2B5EF4-FFF2-40B4-BE49-F238E27FC236}">
                  <a16:creationId xmlns:a16="http://schemas.microsoft.com/office/drawing/2014/main" id="{0BF6ECAD-C1AA-845A-67E5-E217F484A49F}"/>
                </a:ext>
              </a:extLst>
            </p:cNvPr>
            <p:cNvSpPr/>
            <p:nvPr/>
          </p:nvSpPr>
          <p:spPr>
            <a:xfrm>
              <a:off x="8924400" y="3607263"/>
              <a:ext cx="180000" cy="360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テキスト ボックス 142">
              <a:extLst>
                <a:ext uri="{FF2B5EF4-FFF2-40B4-BE49-F238E27FC236}">
                  <a16:creationId xmlns:a16="http://schemas.microsoft.com/office/drawing/2014/main" id="{2E1BE12C-F2A7-CDEE-678C-8E48D5B0A9C1}"/>
                </a:ext>
              </a:extLst>
            </p:cNvPr>
            <p:cNvSpPr txBox="1"/>
            <p:nvPr/>
          </p:nvSpPr>
          <p:spPr>
            <a:xfrm>
              <a:off x="9543600" y="4425183"/>
              <a:ext cx="1406961" cy="369332"/>
            </a:xfrm>
            <a:prstGeom prst="rect">
              <a:avLst/>
            </a:prstGeom>
            <a:noFill/>
          </p:spPr>
          <p:txBody>
            <a:bodyPr wrap="square" rtlCol="0">
              <a:spAutoFit/>
            </a:bodyPr>
            <a:lstStyle/>
            <a:p>
              <a:r>
                <a:rPr kumimoji="1" lang="en-US" altLang="ja-JP" dirty="0">
                  <a:solidFill>
                    <a:schemeClr val="tx1">
                      <a:lumMod val="50000"/>
                      <a:lumOff val="50000"/>
                    </a:schemeClr>
                  </a:solidFill>
                </a:rPr>
                <a:t>AWS SAA</a:t>
              </a:r>
              <a:endParaRPr kumimoji="1" lang="ja-JP" altLang="en-US">
                <a:solidFill>
                  <a:schemeClr val="tx1">
                    <a:lumMod val="50000"/>
                    <a:lumOff val="50000"/>
                  </a:schemeClr>
                </a:solidFill>
              </a:endParaRPr>
            </a:p>
          </p:txBody>
        </p:sp>
        <p:cxnSp>
          <p:nvCxnSpPr>
            <p:cNvPr id="145" name="直線コネクタ 144">
              <a:extLst>
                <a:ext uri="{FF2B5EF4-FFF2-40B4-BE49-F238E27FC236}">
                  <a16:creationId xmlns:a16="http://schemas.microsoft.com/office/drawing/2014/main" id="{D823E716-261E-8542-8843-3C33CAFBBAF8}"/>
                </a:ext>
              </a:extLst>
            </p:cNvPr>
            <p:cNvCxnSpPr>
              <a:cxnSpLocks/>
              <a:stCxn id="143" idx="1"/>
              <a:endCxn id="142" idx="3"/>
            </p:cNvCxnSpPr>
            <p:nvPr/>
          </p:nvCxnSpPr>
          <p:spPr>
            <a:xfrm flipH="1" flipV="1">
              <a:off x="9104400" y="3787263"/>
              <a:ext cx="439200" cy="822586"/>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 name="正方形/長方形 2">
            <a:extLst>
              <a:ext uri="{FF2B5EF4-FFF2-40B4-BE49-F238E27FC236}">
                <a16:creationId xmlns:a16="http://schemas.microsoft.com/office/drawing/2014/main" id="{20461285-6DFF-9698-8BD3-CF048CE90A02}"/>
              </a:ext>
            </a:extLst>
          </p:cNvPr>
          <p:cNvSpPr/>
          <p:nvPr/>
        </p:nvSpPr>
        <p:spPr>
          <a:xfrm>
            <a:off x="3193200" y="2364804"/>
            <a:ext cx="180000" cy="180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36B9E1A-4083-9202-A621-1E05944B3FCB}"/>
              </a:ext>
            </a:extLst>
          </p:cNvPr>
          <p:cNvSpPr txBox="1"/>
          <p:nvPr/>
        </p:nvSpPr>
        <p:spPr>
          <a:xfrm>
            <a:off x="3815309" y="794739"/>
            <a:ext cx="1807456" cy="923330"/>
          </a:xfrm>
          <a:prstGeom prst="rect">
            <a:avLst/>
          </a:prstGeom>
          <a:noFill/>
        </p:spPr>
        <p:txBody>
          <a:bodyPr wrap="square" rtlCol="0">
            <a:spAutoFit/>
          </a:bodyPr>
          <a:lstStyle/>
          <a:p>
            <a:r>
              <a:rPr lang="ja-JP" altLang="en-US">
                <a:solidFill>
                  <a:schemeClr val="tx1">
                    <a:lumMod val="50000"/>
                    <a:lumOff val="50000"/>
                  </a:schemeClr>
                </a:solidFill>
              </a:rPr>
              <a:t>中古マンション</a:t>
            </a:r>
            <a:endParaRPr lang="en-US" altLang="ja-JP" dirty="0">
              <a:solidFill>
                <a:schemeClr val="tx1">
                  <a:lumMod val="50000"/>
                  <a:lumOff val="50000"/>
                </a:schemeClr>
              </a:solidFill>
            </a:endParaRPr>
          </a:p>
          <a:p>
            <a:r>
              <a:rPr lang="ja-JP" altLang="en-US">
                <a:solidFill>
                  <a:schemeClr val="tx1">
                    <a:lumMod val="50000"/>
                    <a:lumOff val="50000"/>
                  </a:schemeClr>
                </a:solidFill>
              </a:rPr>
              <a:t>価格予測</a:t>
            </a:r>
            <a:br>
              <a:rPr lang="en-US" altLang="ja-JP" dirty="0">
                <a:solidFill>
                  <a:schemeClr val="tx1">
                    <a:lumMod val="50000"/>
                    <a:lumOff val="50000"/>
                  </a:schemeClr>
                </a:solidFill>
              </a:rPr>
            </a:br>
            <a:r>
              <a:rPr lang="en-US" altLang="ja-JP" dirty="0">
                <a:solidFill>
                  <a:schemeClr val="tx1">
                    <a:lumMod val="50000"/>
                    <a:lumOff val="50000"/>
                  </a:schemeClr>
                </a:solidFill>
              </a:rPr>
              <a:t>(Nishika)</a:t>
            </a:r>
            <a:endParaRPr kumimoji="1" lang="ja-JP" altLang="en-US">
              <a:solidFill>
                <a:schemeClr val="tx1">
                  <a:lumMod val="50000"/>
                  <a:lumOff val="50000"/>
                </a:schemeClr>
              </a:solidFill>
            </a:endParaRPr>
          </a:p>
        </p:txBody>
      </p:sp>
      <p:cxnSp>
        <p:nvCxnSpPr>
          <p:cNvPr id="38" name="直線コネクタ 37">
            <a:extLst>
              <a:ext uri="{FF2B5EF4-FFF2-40B4-BE49-F238E27FC236}">
                <a16:creationId xmlns:a16="http://schemas.microsoft.com/office/drawing/2014/main" id="{8FDC17D2-6F4F-8F99-B736-86AFE5B32A56}"/>
              </a:ext>
            </a:extLst>
          </p:cNvPr>
          <p:cNvCxnSpPr>
            <a:cxnSpLocks/>
            <a:stCxn id="10" idx="1"/>
            <a:endCxn id="3" idx="3"/>
          </p:cNvCxnSpPr>
          <p:nvPr/>
        </p:nvCxnSpPr>
        <p:spPr>
          <a:xfrm flipH="1">
            <a:off x="3373200" y="1256404"/>
            <a:ext cx="442109" cy="1198400"/>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877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7D9C7FC-FB37-29EF-AB08-D781D98E6007}"/>
              </a:ext>
            </a:extLst>
          </p:cNvPr>
          <p:cNvSpPr/>
          <p:nvPr/>
        </p:nvSpPr>
        <p:spPr>
          <a:xfrm>
            <a:off x="0" y="0"/>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t> 準備性の課題と改善の取り組み</a:t>
            </a:r>
            <a:endParaRPr kumimoji="1" lang="ja-JP" altLang="en-US" sz="2400" b="1"/>
          </a:p>
        </p:txBody>
      </p:sp>
      <p:sp>
        <p:nvSpPr>
          <p:cNvPr id="3" name="テキスト ボックス 2">
            <a:extLst>
              <a:ext uri="{FF2B5EF4-FFF2-40B4-BE49-F238E27FC236}">
                <a16:creationId xmlns:a16="http://schemas.microsoft.com/office/drawing/2014/main" id="{5B2DD212-22A3-E50C-C02E-0581AF342292}"/>
              </a:ext>
            </a:extLst>
          </p:cNvPr>
          <p:cNvSpPr txBox="1"/>
          <p:nvPr/>
        </p:nvSpPr>
        <p:spPr>
          <a:xfrm>
            <a:off x="551847" y="920153"/>
            <a:ext cx="11088303" cy="4985980"/>
          </a:xfrm>
          <a:prstGeom prst="rect">
            <a:avLst/>
          </a:prstGeom>
          <a:noFill/>
        </p:spPr>
        <p:txBody>
          <a:bodyPr wrap="square" rtlCol="0">
            <a:spAutoFit/>
          </a:bodyPr>
          <a:lstStyle/>
          <a:p>
            <a:pPr marL="285750" indent="-285750">
              <a:spcAft>
                <a:spcPts val="1200"/>
              </a:spcAft>
              <a:buClr>
                <a:schemeClr val="tx1">
                  <a:lumMod val="50000"/>
                  <a:lumOff val="50000"/>
                </a:schemeClr>
              </a:buClr>
              <a:buSzPct val="80000"/>
              <a:buFont typeface="Wingdings" pitchFamily="2" charset="2"/>
              <a:buChar char="l"/>
            </a:pPr>
            <a:r>
              <a:rPr lang="ja-JP" altLang="en-US" sz="2000">
                <a:solidFill>
                  <a:schemeClr val="tx1">
                    <a:lumMod val="50000"/>
                    <a:lumOff val="50000"/>
                  </a:schemeClr>
                </a:solidFill>
                <a:latin typeface="+mn-ea"/>
              </a:rPr>
              <a:t>夜型で不眠症。なにも対策しないと睡眠が後ろにずれていく。</a:t>
            </a:r>
            <a:endParaRPr lang="en-US" altLang="ja-JP" sz="2000" dirty="0">
              <a:solidFill>
                <a:schemeClr val="tx1">
                  <a:lumMod val="50000"/>
                  <a:lumOff val="50000"/>
                </a:schemeClr>
              </a:solidFill>
              <a:latin typeface="+mn-ea"/>
            </a:endParaRPr>
          </a:p>
          <a:p>
            <a:pPr marL="1200150" lvl="2" indent="-285750">
              <a:spcAft>
                <a:spcPts val="1200"/>
              </a:spcAft>
              <a:buClr>
                <a:schemeClr val="tx1">
                  <a:lumMod val="50000"/>
                  <a:lumOff val="50000"/>
                </a:schemeClr>
              </a:buClr>
              <a:buSzPct val="100000"/>
              <a:buFont typeface="システムフォント（レギュラー）"/>
              <a:buChar char="→"/>
            </a:pPr>
            <a:r>
              <a:rPr kumimoji="1" lang="ja-JP" altLang="en-US" sz="2000">
                <a:solidFill>
                  <a:schemeClr val="tx1">
                    <a:lumMod val="50000"/>
                    <a:lumOff val="50000"/>
                  </a:schemeClr>
                </a:solidFill>
                <a:latin typeface="+mn-ea"/>
              </a:rPr>
              <a:t>とにかく遅刻・欠席をしないことを意識。</a:t>
            </a:r>
            <a:br>
              <a:rPr kumimoji="1" lang="en-US" altLang="ja-JP" sz="2000" dirty="0">
                <a:solidFill>
                  <a:schemeClr val="tx1">
                    <a:lumMod val="50000"/>
                    <a:lumOff val="50000"/>
                  </a:schemeClr>
                </a:solidFill>
                <a:latin typeface="+mn-ea"/>
              </a:rPr>
            </a:br>
            <a:r>
              <a:rPr kumimoji="1" lang="ja-JP" altLang="en-US" sz="2000">
                <a:solidFill>
                  <a:schemeClr val="tx1">
                    <a:lumMod val="50000"/>
                    <a:lumOff val="50000"/>
                  </a:schemeClr>
                </a:solidFill>
                <a:latin typeface="+mn-ea"/>
              </a:rPr>
              <a:t>起床就寝時間を記録し、早寝するため帰宅後の過ごし方を時間割で計画。</a:t>
            </a:r>
            <a:endParaRPr lang="en-US" altLang="ja-JP" sz="2000" dirty="0">
              <a:solidFill>
                <a:schemeClr val="tx1">
                  <a:lumMod val="50000"/>
                  <a:lumOff val="50000"/>
                </a:schemeClr>
              </a:solidFill>
              <a:latin typeface="+mn-ea"/>
            </a:endParaRPr>
          </a:p>
          <a:p>
            <a:pPr marL="285750" indent="-285750">
              <a:spcAft>
                <a:spcPts val="1200"/>
              </a:spcAft>
              <a:buClr>
                <a:schemeClr val="tx1">
                  <a:lumMod val="50000"/>
                  <a:lumOff val="50000"/>
                </a:schemeClr>
              </a:buClr>
              <a:buSzPct val="80000"/>
              <a:buFont typeface="Wingdings" pitchFamily="2" charset="2"/>
              <a:buChar char="l"/>
            </a:pPr>
            <a:endParaRPr lang="en-US" altLang="ja-JP" sz="2000" dirty="0">
              <a:solidFill>
                <a:schemeClr val="tx1">
                  <a:lumMod val="50000"/>
                  <a:lumOff val="50000"/>
                </a:schemeClr>
              </a:solidFill>
              <a:latin typeface="+mn-ea"/>
            </a:endParaRPr>
          </a:p>
          <a:p>
            <a:pPr marL="285750" indent="-285750">
              <a:spcAft>
                <a:spcPts val="1200"/>
              </a:spcAft>
              <a:buClr>
                <a:schemeClr val="tx1">
                  <a:lumMod val="50000"/>
                  <a:lumOff val="50000"/>
                </a:schemeClr>
              </a:buClr>
              <a:buSzPct val="80000"/>
              <a:buFont typeface="Wingdings" pitchFamily="2" charset="2"/>
              <a:buChar char="l"/>
            </a:pPr>
            <a:r>
              <a:rPr lang="ja-JP" altLang="en-US" sz="2000">
                <a:solidFill>
                  <a:schemeClr val="tx1">
                    <a:lumMod val="50000"/>
                    <a:lumOff val="50000"/>
                  </a:schemeClr>
                </a:solidFill>
                <a:latin typeface="+mn-ea"/>
              </a:rPr>
              <a:t>体調・メンタルの悪化を自覚するのが遅い。コンディションの認識が鈍い。</a:t>
            </a:r>
            <a:endParaRPr lang="en-US" altLang="ja-JP" sz="2000" dirty="0">
              <a:solidFill>
                <a:schemeClr val="tx1">
                  <a:lumMod val="50000"/>
                  <a:lumOff val="50000"/>
                </a:schemeClr>
              </a:solidFill>
              <a:latin typeface="+mn-ea"/>
            </a:endParaRPr>
          </a:p>
          <a:p>
            <a:pPr marL="1200150" lvl="2" indent="-285750">
              <a:spcAft>
                <a:spcPts val="1200"/>
              </a:spcAft>
              <a:buClr>
                <a:schemeClr val="tx1">
                  <a:lumMod val="50000"/>
                  <a:lumOff val="50000"/>
                </a:schemeClr>
              </a:buClr>
              <a:buSzPct val="100000"/>
              <a:buFont typeface="システムフォント（レギュラー）"/>
              <a:buChar char="→"/>
            </a:pPr>
            <a:r>
              <a:rPr kumimoji="1" lang="en-US" altLang="ja-JP" sz="2000" dirty="0">
                <a:solidFill>
                  <a:schemeClr val="tx1">
                    <a:lumMod val="50000"/>
                    <a:lumOff val="50000"/>
                  </a:schemeClr>
                </a:solidFill>
                <a:latin typeface="+mn-ea"/>
              </a:rPr>
              <a:t>K-Step</a:t>
            </a:r>
            <a:r>
              <a:rPr kumimoji="1" lang="ja-JP" altLang="en-US" sz="2000">
                <a:solidFill>
                  <a:schemeClr val="tx1">
                    <a:lumMod val="50000"/>
                    <a:lumOff val="50000"/>
                  </a:schemeClr>
                </a:solidFill>
                <a:latin typeface="+mn-ea"/>
              </a:rPr>
              <a:t>で毎日の心身の調子を可視化。</a:t>
            </a:r>
            <a:br>
              <a:rPr kumimoji="1" lang="en-US" altLang="ja-JP" sz="2000" dirty="0">
                <a:solidFill>
                  <a:schemeClr val="tx1">
                    <a:lumMod val="50000"/>
                    <a:lumOff val="50000"/>
                  </a:schemeClr>
                </a:solidFill>
                <a:latin typeface="+mn-ea"/>
              </a:rPr>
            </a:br>
            <a:r>
              <a:rPr kumimoji="1" lang="ja-JP" altLang="en-US" sz="2000">
                <a:solidFill>
                  <a:schemeClr val="tx1">
                    <a:lumMod val="50000"/>
                    <a:lumOff val="50000"/>
                  </a:schemeClr>
                </a:solidFill>
                <a:latin typeface="+mn-ea"/>
              </a:rPr>
              <a:t>自己対処の取り組みとして就活時のアピールにもなった。</a:t>
            </a:r>
            <a:endParaRPr lang="en-US" altLang="ja-JP" sz="2000" dirty="0">
              <a:solidFill>
                <a:schemeClr val="tx1">
                  <a:lumMod val="50000"/>
                  <a:lumOff val="50000"/>
                </a:schemeClr>
              </a:solidFill>
              <a:latin typeface="+mn-ea"/>
            </a:endParaRPr>
          </a:p>
          <a:p>
            <a:pPr lvl="2">
              <a:spcAft>
                <a:spcPts val="1200"/>
              </a:spcAft>
              <a:buClr>
                <a:schemeClr val="tx1">
                  <a:lumMod val="50000"/>
                  <a:lumOff val="50000"/>
                </a:schemeClr>
              </a:buClr>
              <a:buSzPct val="100000"/>
            </a:pPr>
            <a:endParaRPr kumimoji="1" lang="en-US" altLang="ja-JP" sz="2000" dirty="0">
              <a:solidFill>
                <a:schemeClr val="tx1">
                  <a:lumMod val="50000"/>
                  <a:lumOff val="50000"/>
                </a:schemeClr>
              </a:solidFill>
              <a:latin typeface="+mn-ea"/>
            </a:endParaRPr>
          </a:p>
          <a:p>
            <a:pPr marL="285750" indent="-285750">
              <a:spcAft>
                <a:spcPts val="1200"/>
              </a:spcAft>
              <a:buClr>
                <a:schemeClr val="tx1">
                  <a:lumMod val="50000"/>
                  <a:lumOff val="50000"/>
                </a:schemeClr>
              </a:buClr>
              <a:buSzPct val="80000"/>
              <a:buFont typeface="Wingdings" pitchFamily="2" charset="2"/>
              <a:buChar char="l"/>
            </a:pPr>
            <a:r>
              <a:rPr lang="ja-JP" altLang="en-US" sz="2000">
                <a:solidFill>
                  <a:schemeClr val="tx1">
                    <a:lumMod val="50000"/>
                    <a:lumOff val="50000"/>
                  </a:schemeClr>
                </a:solidFill>
                <a:latin typeface="+mn-ea"/>
              </a:rPr>
              <a:t>ものごとを計画的に進めるのが苦手</a:t>
            </a:r>
            <a:endParaRPr lang="en-US" altLang="ja-JP" sz="2000" dirty="0">
              <a:solidFill>
                <a:schemeClr val="tx1">
                  <a:lumMod val="50000"/>
                  <a:lumOff val="50000"/>
                </a:schemeClr>
              </a:solidFill>
              <a:latin typeface="+mn-ea"/>
            </a:endParaRPr>
          </a:p>
          <a:p>
            <a:pPr marL="1200150" lvl="2" indent="-285750">
              <a:spcAft>
                <a:spcPts val="1200"/>
              </a:spcAft>
              <a:buClr>
                <a:schemeClr val="tx1">
                  <a:lumMod val="50000"/>
                  <a:lumOff val="50000"/>
                </a:schemeClr>
              </a:buClr>
              <a:buSzPct val="100000"/>
              <a:buFont typeface="システムフォント（レギュラー）"/>
              <a:buChar char="→"/>
            </a:pPr>
            <a:r>
              <a:rPr kumimoji="1" lang="ja-JP" altLang="en-US" sz="2000">
                <a:solidFill>
                  <a:schemeClr val="tx1">
                    <a:lumMod val="50000"/>
                    <a:lumOff val="50000"/>
                  </a:schemeClr>
                </a:solidFill>
                <a:latin typeface="+mn-ea"/>
              </a:rPr>
              <a:t>一週間のスケジュールを作り、予実管理（</a:t>
            </a:r>
            <a:r>
              <a:rPr kumimoji="1" lang="en-US" altLang="ja-JP" sz="2000" dirty="0">
                <a:solidFill>
                  <a:schemeClr val="tx1">
                    <a:lumMod val="50000"/>
                    <a:lumOff val="50000"/>
                  </a:schemeClr>
                </a:solidFill>
                <a:latin typeface="+mn-ea"/>
              </a:rPr>
              <a:t>Google</a:t>
            </a:r>
            <a:r>
              <a:rPr kumimoji="1" lang="ja-JP" altLang="en-US" sz="2000">
                <a:solidFill>
                  <a:schemeClr val="tx1">
                    <a:lumMod val="50000"/>
                    <a:lumOff val="50000"/>
                  </a:schemeClr>
                </a:solidFill>
                <a:latin typeface="+mn-ea"/>
              </a:rPr>
              <a:t>カレンダーと</a:t>
            </a:r>
            <a:r>
              <a:rPr kumimoji="1" lang="en-US" altLang="ja-JP" sz="2000" dirty="0">
                <a:solidFill>
                  <a:schemeClr val="tx1">
                    <a:lumMod val="50000"/>
                    <a:lumOff val="50000"/>
                  </a:schemeClr>
                </a:solidFill>
                <a:latin typeface="+mn-ea"/>
              </a:rPr>
              <a:t>Toggl</a:t>
            </a:r>
            <a:r>
              <a:rPr kumimoji="1" lang="ja-JP" altLang="en-US" sz="2000">
                <a:solidFill>
                  <a:schemeClr val="tx1">
                    <a:lumMod val="50000"/>
                    <a:lumOff val="50000"/>
                  </a:schemeClr>
                </a:solidFill>
                <a:latin typeface="+mn-ea"/>
              </a:rPr>
              <a:t>）。</a:t>
            </a:r>
            <a:br>
              <a:rPr kumimoji="1" lang="en-US" altLang="ja-JP" sz="2000" dirty="0">
                <a:solidFill>
                  <a:schemeClr val="tx1">
                    <a:lumMod val="50000"/>
                    <a:lumOff val="50000"/>
                  </a:schemeClr>
                </a:solidFill>
                <a:latin typeface="+mn-ea"/>
              </a:rPr>
            </a:br>
            <a:r>
              <a:rPr kumimoji="1" lang="ja-JP" altLang="en-US" sz="2000">
                <a:solidFill>
                  <a:schemeClr val="tx1">
                    <a:lumMod val="50000"/>
                    <a:lumOff val="50000"/>
                  </a:schemeClr>
                </a:solidFill>
                <a:latin typeface="+mn-ea"/>
              </a:rPr>
              <a:t>ガントチャート（</a:t>
            </a:r>
            <a:r>
              <a:rPr kumimoji="1" lang="en-US" altLang="ja-JP" sz="2000" dirty="0">
                <a:solidFill>
                  <a:schemeClr val="tx1">
                    <a:lumMod val="50000"/>
                    <a:lumOff val="50000"/>
                  </a:schemeClr>
                </a:solidFill>
                <a:latin typeface="+mn-ea"/>
              </a:rPr>
              <a:t>Notion</a:t>
            </a:r>
            <a:r>
              <a:rPr kumimoji="1" lang="ja-JP" altLang="en-US" sz="2000">
                <a:solidFill>
                  <a:schemeClr val="tx1">
                    <a:lumMod val="50000"/>
                    <a:lumOff val="50000"/>
                  </a:schemeClr>
                </a:solidFill>
                <a:latin typeface="+mn-ea"/>
              </a:rPr>
              <a:t>）のこまめな調整。</a:t>
            </a:r>
            <a:endParaRPr lang="en-US" altLang="ja-JP" sz="2000" dirty="0">
              <a:solidFill>
                <a:schemeClr val="tx1">
                  <a:lumMod val="50000"/>
                  <a:lumOff val="50000"/>
                </a:schemeClr>
              </a:solidFill>
              <a:latin typeface="+mn-ea"/>
            </a:endParaRPr>
          </a:p>
          <a:p>
            <a:pPr>
              <a:spcAft>
                <a:spcPts val="1200"/>
              </a:spcAft>
              <a:buClr>
                <a:schemeClr val="tx1">
                  <a:lumMod val="50000"/>
                  <a:lumOff val="50000"/>
                </a:schemeClr>
              </a:buClr>
              <a:buSzPct val="100000"/>
            </a:pPr>
            <a:endParaRPr kumimoji="1" lang="en-US" altLang="ja-JP" dirty="0">
              <a:solidFill>
                <a:schemeClr val="tx1">
                  <a:lumMod val="50000"/>
                  <a:lumOff val="50000"/>
                </a:schemeClr>
              </a:solidFill>
              <a:latin typeface="+mn-ea"/>
            </a:endParaRPr>
          </a:p>
        </p:txBody>
      </p:sp>
    </p:spTree>
    <p:extLst>
      <p:ext uri="{BB962C8B-B14F-4D97-AF65-F5344CB8AC3E}">
        <p14:creationId xmlns:p14="http://schemas.microsoft.com/office/powerpoint/2010/main" val="59948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7D9C7FC-FB37-29EF-AB08-D781D98E6007}"/>
              </a:ext>
            </a:extLst>
          </p:cNvPr>
          <p:cNvSpPr/>
          <p:nvPr/>
        </p:nvSpPr>
        <p:spPr>
          <a:xfrm>
            <a:off x="0" y="0"/>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t> </a:t>
            </a:r>
            <a:r>
              <a:rPr lang="en-US" altLang="ja-JP" sz="2400" b="1" dirty="0"/>
              <a:t>IT</a:t>
            </a:r>
            <a:r>
              <a:rPr lang="ja-JP" altLang="en-US" sz="2400" b="1"/>
              <a:t>学習へのスタンス</a:t>
            </a:r>
            <a:endParaRPr kumimoji="1" lang="ja-JP" altLang="en-US" sz="2400" b="1"/>
          </a:p>
        </p:txBody>
      </p:sp>
      <p:sp>
        <p:nvSpPr>
          <p:cNvPr id="3" name="テキスト ボックス 2">
            <a:extLst>
              <a:ext uri="{FF2B5EF4-FFF2-40B4-BE49-F238E27FC236}">
                <a16:creationId xmlns:a16="http://schemas.microsoft.com/office/drawing/2014/main" id="{5B2DD212-22A3-E50C-C02E-0581AF342292}"/>
              </a:ext>
            </a:extLst>
          </p:cNvPr>
          <p:cNvSpPr txBox="1"/>
          <p:nvPr/>
        </p:nvSpPr>
        <p:spPr>
          <a:xfrm>
            <a:off x="551847" y="920153"/>
            <a:ext cx="11088303" cy="4862870"/>
          </a:xfrm>
          <a:prstGeom prst="rect">
            <a:avLst/>
          </a:prstGeom>
          <a:noFill/>
        </p:spPr>
        <p:txBody>
          <a:bodyPr wrap="square" rtlCol="0">
            <a:spAutoFit/>
          </a:bodyPr>
          <a:lstStyle/>
          <a:p>
            <a:pPr marL="285750" indent="-285750">
              <a:spcAft>
                <a:spcPts val="1200"/>
              </a:spcAft>
              <a:buClr>
                <a:schemeClr val="tx1">
                  <a:lumMod val="50000"/>
                  <a:lumOff val="50000"/>
                </a:schemeClr>
              </a:buClr>
              <a:buSzPct val="80000"/>
              <a:buFont typeface="Wingdings" pitchFamily="2" charset="2"/>
              <a:buChar char="l"/>
            </a:pPr>
            <a:r>
              <a:rPr lang="ja-JP" altLang="en-US" sz="2000">
                <a:solidFill>
                  <a:schemeClr val="tx1">
                    <a:lumMod val="50000"/>
                    <a:lumOff val="50000"/>
                  </a:schemeClr>
                </a:solidFill>
                <a:latin typeface="+mn-ea"/>
              </a:rPr>
              <a:t>アウトプットが中心</a:t>
            </a:r>
            <a:endParaRPr lang="en-US" altLang="ja-JP" sz="2000" dirty="0">
              <a:solidFill>
                <a:schemeClr val="tx1">
                  <a:lumMod val="50000"/>
                  <a:lumOff val="50000"/>
                </a:schemeClr>
              </a:solidFill>
              <a:latin typeface="+mn-ea"/>
            </a:endParaRPr>
          </a:p>
          <a:p>
            <a:pPr marL="1200150" lvl="2" indent="-285750">
              <a:spcAft>
                <a:spcPts val="1200"/>
              </a:spcAft>
              <a:buClr>
                <a:schemeClr val="tx1">
                  <a:lumMod val="50000"/>
                  <a:lumOff val="50000"/>
                </a:schemeClr>
              </a:buClr>
              <a:buSzPct val="100000"/>
              <a:buFont typeface="システムフォント（レギュラー）"/>
              <a:buChar char="→"/>
            </a:pPr>
            <a:r>
              <a:rPr lang="ja-JP" altLang="en-US" sz="2000">
                <a:solidFill>
                  <a:schemeClr val="tx1">
                    <a:lumMod val="50000"/>
                    <a:lumOff val="50000"/>
                  </a:schemeClr>
                </a:solidFill>
                <a:latin typeface="+mn-ea"/>
              </a:rPr>
              <a:t>まず課題制作に手を付ける。必要な知識は必要になったとき調べる。</a:t>
            </a:r>
            <a:br>
              <a:rPr lang="en-US" altLang="ja-JP" sz="2000" dirty="0">
                <a:solidFill>
                  <a:schemeClr val="tx1">
                    <a:lumMod val="50000"/>
                    <a:lumOff val="50000"/>
                  </a:schemeClr>
                </a:solidFill>
                <a:latin typeface="+mn-ea"/>
              </a:rPr>
            </a:br>
            <a:r>
              <a:rPr lang="ja-JP" altLang="en-US" sz="2000">
                <a:solidFill>
                  <a:schemeClr val="tx1">
                    <a:lumMod val="50000"/>
                    <a:lumOff val="50000"/>
                  </a:schemeClr>
                </a:solidFill>
                <a:latin typeface="+mn-ea"/>
              </a:rPr>
              <a:t>実践のなかで知識を定着させる。</a:t>
            </a:r>
            <a:endParaRPr lang="en-US" altLang="ja-JP" sz="2000" dirty="0">
              <a:solidFill>
                <a:schemeClr val="tx1">
                  <a:lumMod val="50000"/>
                  <a:lumOff val="50000"/>
                </a:schemeClr>
              </a:solidFill>
              <a:latin typeface="+mn-ea"/>
            </a:endParaRPr>
          </a:p>
          <a:p>
            <a:pPr lvl="2">
              <a:spcAft>
                <a:spcPts val="1200"/>
              </a:spcAft>
              <a:buClr>
                <a:schemeClr val="tx1">
                  <a:lumMod val="50000"/>
                  <a:lumOff val="50000"/>
                </a:schemeClr>
              </a:buClr>
              <a:buSzPct val="100000"/>
            </a:pPr>
            <a:endParaRPr kumimoji="1" lang="en-US" altLang="ja-JP" sz="2000" dirty="0">
              <a:solidFill>
                <a:schemeClr val="tx1">
                  <a:lumMod val="50000"/>
                  <a:lumOff val="50000"/>
                </a:schemeClr>
              </a:solidFill>
              <a:latin typeface="+mn-ea"/>
            </a:endParaRPr>
          </a:p>
          <a:p>
            <a:pPr marL="285750" indent="-285750">
              <a:spcAft>
                <a:spcPts val="1200"/>
              </a:spcAft>
              <a:buClr>
                <a:schemeClr val="tx1">
                  <a:lumMod val="50000"/>
                  <a:lumOff val="50000"/>
                </a:schemeClr>
              </a:buClr>
              <a:buSzPct val="80000"/>
              <a:buFont typeface="Wingdings" pitchFamily="2" charset="2"/>
              <a:buChar char="l"/>
            </a:pPr>
            <a:r>
              <a:rPr lang="ja-JP" altLang="en-US" sz="2000">
                <a:solidFill>
                  <a:schemeClr val="tx1">
                    <a:lumMod val="50000"/>
                    <a:lumOff val="50000"/>
                  </a:schemeClr>
                </a:solidFill>
                <a:latin typeface="+mn-ea"/>
              </a:rPr>
              <a:t>やったことがないことをやる</a:t>
            </a:r>
            <a:endParaRPr lang="en-US" altLang="ja-JP" sz="2000" dirty="0">
              <a:solidFill>
                <a:schemeClr val="tx1">
                  <a:lumMod val="50000"/>
                  <a:lumOff val="50000"/>
                </a:schemeClr>
              </a:solidFill>
              <a:latin typeface="+mn-ea"/>
            </a:endParaRPr>
          </a:p>
          <a:p>
            <a:pPr marL="1200150" lvl="2" indent="-285750">
              <a:spcAft>
                <a:spcPts val="1200"/>
              </a:spcAft>
              <a:buClr>
                <a:schemeClr val="tx1">
                  <a:lumMod val="50000"/>
                  <a:lumOff val="50000"/>
                </a:schemeClr>
              </a:buClr>
              <a:buSzPct val="100000"/>
              <a:buFont typeface="システムフォント（レギュラー）"/>
              <a:buChar char="→"/>
            </a:pPr>
            <a:r>
              <a:rPr kumimoji="1" lang="ja-JP" altLang="en-US" sz="2000">
                <a:solidFill>
                  <a:schemeClr val="tx1">
                    <a:lumMod val="50000"/>
                    <a:lumOff val="50000"/>
                  </a:schemeClr>
                </a:solidFill>
                <a:latin typeface="+mn-ea"/>
              </a:rPr>
              <a:t>制作を通して知識の幅を広げる。</a:t>
            </a:r>
            <a:br>
              <a:rPr kumimoji="1" lang="en-US" altLang="ja-JP" sz="2000" dirty="0">
                <a:solidFill>
                  <a:schemeClr val="tx1">
                    <a:lumMod val="50000"/>
                    <a:lumOff val="50000"/>
                  </a:schemeClr>
                </a:solidFill>
                <a:latin typeface="+mn-ea"/>
              </a:rPr>
            </a:br>
            <a:r>
              <a:rPr lang="ja-JP" altLang="en-US" sz="2000">
                <a:solidFill>
                  <a:schemeClr val="tx1">
                    <a:lumMod val="50000"/>
                    <a:lumOff val="50000"/>
                  </a:schemeClr>
                </a:solidFill>
                <a:latin typeface="+mn-ea"/>
              </a:rPr>
              <a:t>未知のテーマについての課題を解決するプロセスを繰り返し、</a:t>
            </a:r>
            <a:br>
              <a:rPr lang="en-US" altLang="ja-JP" sz="2000" dirty="0">
                <a:solidFill>
                  <a:schemeClr val="tx1">
                    <a:lumMod val="50000"/>
                    <a:lumOff val="50000"/>
                  </a:schemeClr>
                </a:solidFill>
                <a:latin typeface="+mn-ea"/>
              </a:rPr>
            </a:br>
            <a:r>
              <a:rPr lang="ja-JP" altLang="en-US" sz="2000">
                <a:solidFill>
                  <a:schemeClr val="tx1">
                    <a:lumMod val="50000"/>
                    <a:lumOff val="50000"/>
                  </a:schemeClr>
                </a:solidFill>
                <a:latin typeface="+mn-ea"/>
              </a:rPr>
              <a:t>キャッチアップ力を鍛える。</a:t>
            </a:r>
            <a:endParaRPr lang="en-US" altLang="ja-JP" sz="2000" dirty="0">
              <a:solidFill>
                <a:schemeClr val="tx1">
                  <a:lumMod val="50000"/>
                  <a:lumOff val="50000"/>
                </a:schemeClr>
              </a:solidFill>
              <a:latin typeface="+mn-ea"/>
            </a:endParaRPr>
          </a:p>
          <a:p>
            <a:pPr lvl="2">
              <a:spcAft>
                <a:spcPts val="1200"/>
              </a:spcAft>
              <a:buClr>
                <a:schemeClr val="tx1">
                  <a:lumMod val="50000"/>
                  <a:lumOff val="50000"/>
                </a:schemeClr>
              </a:buClr>
              <a:buSzPct val="100000"/>
            </a:pPr>
            <a:endParaRPr lang="en-US" altLang="ja-JP" sz="2000" dirty="0">
              <a:solidFill>
                <a:schemeClr val="tx1">
                  <a:lumMod val="50000"/>
                  <a:lumOff val="50000"/>
                </a:schemeClr>
              </a:solidFill>
              <a:latin typeface="+mn-ea"/>
            </a:endParaRPr>
          </a:p>
          <a:p>
            <a:pPr marL="285750" indent="-285750">
              <a:spcAft>
                <a:spcPts val="1200"/>
              </a:spcAft>
              <a:buClr>
                <a:schemeClr val="tx1">
                  <a:lumMod val="50000"/>
                  <a:lumOff val="50000"/>
                </a:schemeClr>
              </a:buClr>
              <a:buSzPct val="80000"/>
              <a:buFont typeface="Wingdings" pitchFamily="2" charset="2"/>
              <a:buChar char="l"/>
            </a:pPr>
            <a:r>
              <a:rPr lang="ja-JP" altLang="en-US" sz="2000">
                <a:solidFill>
                  <a:schemeClr val="tx1">
                    <a:lumMod val="50000"/>
                    <a:lumOff val="50000"/>
                  </a:schemeClr>
                </a:solidFill>
                <a:latin typeface="+mn-ea"/>
              </a:rPr>
              <a:t>発表資料作成は振り返りの時間</a:t>
            </a:r>
            <a:endParaRPr lang="en-US" altLang="ja-JP" sz="2000" dirty="0">
              <a:solidFill>
                <a:schemeClr val="tx1">
                  <a:lumMod val="50000"/>
                  <a:lumOff val="50000"/>
                </a:schemeClr>
              </a:solidFill>
              <a:latin typeface="+mn-ea"/>
            </a:endParaRPr>
          </a:p>
          <a:p>
            <a:pPr marL="1200150" lvl="2" indent="-285750">
              <a:spcAft>
                <a:spcPts val="1200"/>
              </a:spcAft>
              <a:buClr>
                <a:schemeClr val="tx1">
                  <a:lumMod val="50000"/>
                  <a:lumOff val="50000"/>
                </a:schemeClr>
              </a:buClr>
              <a:buSzPct val="100000"/>
              <a:buFont typeface="システムフォント（レギュラー）"/>
              <a:buChar char="→"/>
            </a:pPr>
            <a:r>
              <a:rPr lang="ja-JP" altLang="en-US" sz="2000">
                <a:solidFill>
                  <a:schemeClr val="tx1">
                    <a:lumMod val="50000"/>
                    <a:lumOff val="50000"/>
                  </a:schemeClr>
                </a:solidFill>
                <a:latin typeface="+mn-ea"/>
              </a:rPr>
              <a:t>発表資料を作りながらやったことの全体を振り返る。</a:t>
            </a:r>
            <a:br>
              <a:rPr lang="en-US" altLang="ja-JP" sz="2000" dirty="0">
                <a:solidFill>
                  <a:schemeClr val="tx1">
                    <a:lumMod val="50000"/>
                    <a:lumOff val="50000"/>
                  </a:schemeClr>
                </a:solidFill>
                <a:latin typeface="+mn-ea"/>
              </a:rPr>
            </a:br>
            <a:r>
              <a:rPr lang="ja-JP" altLang="en-US" sz="2000">
                <a:solidFill>
                  <a:schemeClr val="tx1">
                    <a:lumMod val="50000"/>
                    <a:lumOff val="50000"/>
                  </a:schemeClr>
                </a:solidFill>
                <a:latin typeface="+mn-ea"/>
              </a:rPr>
              <a:t>自分なりに知識を整理する。</a:t>
            </a:r>
            <a:endParaRPr lang="en-US" altLang="ja-JP" sz="2000" dirty="0">
              <a:solidFill>
                <a:schemeClr val="tx1">
                  <a:lumMod val="50000"/>
                  <a:lumOff val="50000"/>
                </a:schemeClr>
              </a:solidFill>
              <a:latin typeface="+mn-ea"/>
            </a:endParaRPr>
          </a:p>
        </p:txBody>
      </p:sp>
    </p:spTree>
    <p:extLst>
      <p:ext uri="{BB962C8B-B14F-4D97-AF65-F5344CB8AC3E}">
        <p14:creationId xmlns:p14="http://schemas.microsoft.com/office/powerpoint/2010/main" val="113798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FD74AF5-86EC-6C64-F15F-E40B7AB7FA87}"/>
              </a:ext>
            </a:extLst>
          </p:cNvPr>
          <p:cNvSpPr/>
          <p:nvPr/>
        </p:nvSpPr>
        <p:spPr>
          <a:xfrm>
            <a:off x="0" y="0"/>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2400" b="1" dirty="0"/>
              <a:t> </a:t>
            </a:r>
            <a:r>
              <a:rPr lang="ja-JP" altLang="en-US" sz="2400" b="1"/>
              <a:t>視聴したかった</a:t>
            </a:r>
            <a:r>
              <a:rPr lang="en-US" altLang="ja-JP" sz="2400" b="1" dirty="0"/>
              <a:t>Udemy</a:t>
            </a:r>
            <a:r>
              <a:rPr lang="ja-JP" altLang="en-US" sz="2400" b="1"/>
              <a:t>講座</a:t>
            </a:r>
            <a:endParaRPr kumimoji="1" lang="ja-JP" altLang="en-US" sz="2400" b="1"/>
          </a:p>
        </p:txBody>
      </p:sp>
      <p:pic>
        <p:nvPicPr>
          <p:cNvPr id="3" name="図 2">
            <a:extLst>
              <a:ext uri="{FF2B5EF4-FFF2-40B4-BE49-F238E27FC236}">
                <a16:creationId xmlns:a16="http://schemas.microsoft.com/office/drawing/2014/main" id="{A41AE8CA-96D4-C671-97B2-90DF84AEC6E0}"/>
              </a:ext>
            </a:extLst>
          </p:cNvPr>
          <p:cNvPicPr>
            <a:picLocks noChangeAspect="1"/>
          </p:cNvPicPr>
          <p:nvPr/>
        </p:nvPicPr>
        <p:blipFill>
          <a:blip r:embed="rId3"/>
          <a:stretch>
            <a:fillRect/>
          </a:stretch>
        </p:blipFill>
        <p:spPr>
          <a:xfrm>
            <a:off x="1887249" y="629087"/>
            <a:ext cx="8417502" cy="5833857"/>
          </a:xfrm>
          <a:prstGeom prst="rect">
            <a:avLst/>
          </a:prstGeom>
        </p:spPr>
      </p:pic>
    </p:spTree>
    <p:extLst>
      <p:ext uri="{BB962C8B-B14F-4D97-AF65-F5344CB8AC3E}">
        <p14:creationId xmlns:p14="http://schemas.microsoft.com/office/powerpoint/2010/main" val="1952928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0E208E9-3E94-9CE0-FBCD-E45A99B27586}"/>
              </a:ext>
            </a:extLst>
          </p:cNvPr>
          <p:cNvSpPr/>
          <p:nvPr/>
        </p:nvSpPr>
        <p:spPr>
          <a:xfrm>
            <a:off x="0" y="0"/>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t> 就職活動</a:t>
            </a:r>
            <a:endParaRPr kumimoji="1" lang="ja-JP" altLang="en-US" sz="2400" b="1"/>
          </a:p>
        </p:txBody>
      </p:sp>
      <p:sp>
        <p:nvSpPr>
          <p:cNvPr id="56" name="テキスト ボックス 55">
            <a:extLst>
              <a:ext uri="{FF2B5EF4-FFF2-40B4-BE49-F238E27FC236}">
                <a16:creationId xmlns:a16="http://schemas.microsoft.com/office/drawing/2014/main" id="{E92CC90E-8B8C-0F18-0039-FD5141A5F80E}"/>
              </a:ext>
            </a:extLst>
          </p:cNvPr>
          <p:cNvSpPr txBox="1"/>
          <p:nvPr/>
        </p:nvSpPr>
        <p:spPr>
          <a:xfrm>
            <a:off x="234671" y="731521"/>
            <a:ext cx="2104267" cy="338554"/>
          </a:xfrm>
          <a:prstGeom prst="rect">
            <a:avLst/>
          </a:prstGeom>
          <a:noFill/>
        </p:spPr>
        <p:txBody>
          <a:bodyPr wrap="square" rtlCol="0">
            <a:spAutoFit/>
          </a:bodyPr>
          <a:lstStyle/>
          <a:p>
            <a:r>
              <a:rPr kumimoji="1" lang="ja-JP" altLang="en-US" sz="1600" b="1">
                <a:solidFill>
                  <a:schemeClr val="tx1">
                    <a:lumMod val="50000"/>
                    <a:lumOff val="50000"/>
                  </a:schemeClr>
                </a:solidFill>
              </a:rPr>
              <a:t>就活スケジュール：</a:t>
            </a:r>
          </a:p>
        </p:txBody>
      </p:sp>
      <p:sp>
        <p:nvSpPr>
          <p:cNvPr id="57" name="テキスト ボックス 56">
            <a:extLst>
              <a:ext uri="{FF2B5EF4-FFF2-40B4-BE49-F238E27FC236}">
                <a16:creationId xmlns:a16="http://schemas.microsoft.com/office/drawing/2014/main" id="{9B0A89C9-86BD-4BE2-AA57-873016FBA0A1}"/>
              </a:ext>
            </a:extLst>
          </p:cNvPr>
          <p:cNvSpPr txBox="1"/>
          <p:nvPr/>
        </p:nvSpPr>
        <p:spPr>
          <a:xfrm>
            <a:off x="551847" y="4471221"/>
            <a:ext cx="11088303" cy="1661993"/>
          </a:xfrm>
          <a:prstGeom prst="rect">
            <a:avLst/>
          </a:prstGeom>
          <a:noFill/>
        </p:spPr>
        <p:txBody>
          <a:bodyPr wrap="square" rtlCol="0">
            <a:spAutoFit/>
          </a:bodyPr>
          <a:lstStyle/>
          <a:p>
            <a:pPr marL="285750" indent="-285750">
              <a:spcAft>
                <a:spcPts val="1200"/>
              </a:spcAft>
              <a:buClr>
                <a:schemeClr val="tx1">
                  <a:lumMod val="50000"/>
                  <a:lumOff val="50000"/>
                </a:schemeClr>
              </a:buClr>
              <a:buSzPct val="80000"/>
              <a:buFont typeface="Wingdings" pitchFamily="2" charset="2"/>
              <a:buChar char="l"/>
            </a:pPr>
            <a:r>
              <a:rPr kumimoji="1" lang="ja-JP" altLang="en-US">
                <a:solidFill>
                  <a:schemeClr val="tx1">
                    <a:lumMod val="50000"/>
                    <a:lumOff val="50000"/>
                  </a:schemeClr>
                </a:solidFill>
                <a:latin typeface="+mn-ea"/>
              </a:rPr>
              <a:t>就活カウンセリング後、</a:t>
            </a:r>
            <a:r>
              <a:rPr kumimoji="1" lang="en-US" altLang="ja-JP" dirty="0">
                <a:solidFill>
                  <a:schemeClr val="tx1">
                    <a:lumMod val="50000"/>
                    <a:lumOff val="50000"/>
                  </a:schemeClr>
                </a:solidFill>
                <a:latin typeface="+mn-ea"/>
              </a:rPr>
              <a:t>dc</a:t>
            </a:r>
            <a:r>
              <a:rPr kumimoji="1" lang="ja-JP" altLang="en-US">
                <a:solidFill>
                  <a:schemeClr val="tx1">
                    <a:lumMod val="50000"/>
                    <a:lumOff val="50000"/>
                  </a:schemeClr>
                </a:solidFill>
                <a:latin typeface="+mn-ea"/>
              </a:rPr>
              <a:t>エージェント松宮さんと面談を繰り返し応募書類をブラッシュアップ。</a:t>
            </a:r>
            <a:endParaRPr kumimoji="1" lang="en-US" altLang="ja-JP" dirty="0">
              <a:solidFill>
                <a:schemeClr val="tx1">
                  <a:lumMod val="50000"/>
                  <a:lumOff val="50000"/>
                </a:schemeClr>
              </a:solidFill>
              <a:latin typeface="+mn-ea"/>
            </a:endParaRPr>
          </a:p>
          <a:p>
            <a:pPr marL="285750" indent="-285750">
              <a:spcAft>
                <a:spcPts val="1200"/>
              </a:spcAft>
              <a:buClr>
                <a:schemeClr val="tx1">
                  <a:lumMod val="50000"/>
                  <a:lumOff val="50000"/>
                </a:schemeClr>
              </a:buClr>
              <a:buSzPct val="80000"/>
              <a:buFont typeface="Wingdings" pitchFamily="2" charset="2"/>
              <a:buChar char="l"/>
            </a:pPr>
            <a:r>
              <a:rPr lang="en-US" altLang="ja-JP" dirty="0">
                <a:solidFill>
                  <a:schemeClr val="tx1">
                    <a:lumMod val="50000"/>
                    <a:lumOff val="50000"/>
                  </a:schemeClr>
                </a:solidFill>
                <a:latin typeface="+mn-ea"/>
              </a:rPr>
              <a:t>Github Pages</a:t>
            </a:r>
            <a:r>
              <a:rPr lang="ja-JP" altLang="en-US">
                <a:solidFill>
                  <a:schemeClr val="tx1">
                    <a:lumMod val="50000"/>
                    <a:lumOff val="50000"/>
                  </a:schemeClr>
                </a:solidFill>
                <a:latin typeface="+mn-ea"/>
              </a:rPr>
              <a:t>にポートフォリオページを作成</a:t>
            </a:r>
            <a:endParaRPr lang="en-US" altLang="ja-JP" dirty="0">
              <a:solidFill>
                <a:schemeClr val="tx1">
                  <a:lumMod val="50000"/>
                  <a:lumOff val="50000"/>
                </a:schemeClr>
              </a:solidFill>
              <a:latin typeface="+mn-ea"/>
            </a:endParaRPr>
          </a:p>
          <a:p>
            <a:pPr marL="285750" indent="-285750">
              <a:spcAft>
                <a:spcPts val="1200"/>
              </a:spcAft>
              <a:buClr>
                <a:schemeClr val="tx1">
                  <a:lumMod val="50000"/>
                  <a:lumOff val="50000"/>
                </a:schemeClr>
              </a:buClr>
              <a:buSzPct val="80000"/>
              <a:buFont typeface="Wingdings" pitchFamily="2" charset="2"/>
              <a:buChar char="l"/>
            </a:pPr>
            <a:r>
              <a:rPr lang="en-US" altLang="ja-JP" dirty="0">
                <a:solidFill>
                  <a:schemeClr val="tx1">
                    <a:lumMod val="50000"/>
                    <a:lumOff val="50000"/>
                  </a:schemeClr>
                </a:solidFill>
                <a:latin typeface="+mn-ea"/>
              </a:rPr>
              <a:t>5/17~22</a:t>
            </a:r>
            <a:r>
              <a:rPr lang="ja-JP" altLang="en-US">
                <a:solidFill>
                  <a:schemeClr val="tx1">
                    <a:lumMod val="50000"/>
                    <a:lumOff val="50000"/>
                  </a:schemeClr>
                </a:solidFill>
                <a:latin typeface="+mn-ea"/>
              </a:rPr>
              <a:t>にかけて</a:t>
            </a:r>
            <a:r>
              <a:rPr lang="en-US" altLang="ja-JP" dirty="0">
                <a:solidFill>
                  <a:schemeClr val="tx1">
                    <a:lumMod val="50000"/>
                    <a:lumOff val="50000"/>
                  </a:schemeClr>
                </a:solidFill>
                <a:latin typeface="+mn-ea"/>
              </a:rPr>
              <a:t>ND</a:t>
            </a:r>
            <a:r>
              <a:rPr lang="ja-JP" altLang="en-US">
                <a:solidFill>
                  <a:schemeClr val="tx1">
                    <a:lumMod val="50000"/>
                    <a:lumOff val="50000"/>
                  </a:schemeClr>
                </a:solidFill>
                <a:latin typeface="+mn-ea"/>
              </a:rPr>
              <a:t>専用求人から</a:t>
            </a:r>
            <a:r>
              <a:rPr lang="en-US" altLang="ja-JP" dirty="0">
                <a:solidFill>
                  <a:schemeClr val="tx1">
                    <a:lumMod val="50000"/>
                    <a:lumOff val="50000"/>
                  </a:schemeClr>
                </a:solidFill>
                <a:latin typeface="+mn-ea"/>
              </a:rPr>
              <a:t>9</a:t>
            </a:r>
            <a:r>
              <a:rPr lang="ja-JP" altLang="en-US">
                <a:solidFill>
                  <a:schemeClr val="tx1">
                    <a:lumMod val="50000"/>
                    <a:lumOff val="50000"/>
                  </a:schemeClr>
                </a:solidFill>
                <a:latin typeface="+mn-ea"/>
              </a:rPr>
              <a:t>社に応募。そのうち書類落ち</a:t>
            </a:r>
            <a:r>
              <a:rPr lang="en-US" altLang="ja-JP" dirty="0">
                <a:solidFill>
                  <a:schemeClr val="tx1">
                    <a:lumMod val="50000"/>
                    <a:lumOff val="50000"/>
                  </a:schemeClr>
                </a:solidFill>
                <a:latin typeface="+mn-ea"/>
              </a:rPr>
              <a:t>3</a:t>
            </a:r>
            <a:r>
              <a:rPr lang="ja-JP" altLang="en-US">
                <a:solidFill>
                  <a:schemeClr val="tx1">
                    <a:lumMod val="50000"/>
                    <a:lumOff val="50000"/>
                  </a:schemeClr>
                </a:solidFill>
                <a:latin typeface="+mn-ea"/>
              </a:rPr>
              <a:t>社。</a:t>
            </a:r>
            <a:r>
              <a:rPr lang="en-US" altLang="ja-JP" dirty="0">
                <a:solidFill>
                  <a:schemeClr val="tx1">
                    <a:lumMod val="50000"/>
                    <a:lumOff val="50000"/>
                  </a:schemeClr>
                </a:solidFill>
                <a:latin typeface="+mn-ea"/>
              </a:rPr>
              <a:t>6/10</a:t>
            </a:r>
            <a:r>
              <a:rPr lang="ja-JP" altLang="en-US">
                <a:solidFill>
                  <a:schemeClr val="tx1">
                    <a:lumMod val="50000"/>
                    <a:lumOff val="50000"/>
                  </a:schemeClr>
                </a:solidFill>
                <a:latin typeface="+mn-ea"/>
              </a:rPr>
              <a:t>までに返信なし</a:t>
            </a:r>
            <a:r>
              <a:rPr lang="en-US" altLang="ja-JP" dirty="0">
                <a:solidFill>
                  <a:schemeClr val="tx1">
                    <a:lumMod val="50000"/>
                    <a:lumOff val="50000"/>
                  </a:schemeClr>
                </a:solidFill>
                <a:latin typeface="+mn-ea"/>
              </a:rPr>
              <a:t>4</a:t>
            </a:r>
            <a:r>
              <a:rPr lang="ja-JP" altLang="en-US">
                <a:solidFill>
                  <a:schemeClr val="tx1">
                    <a:lumMod val="50000"/>
                    <a:lumOff val="50000"/>
                  </a:schemeClr>
                </a:solidFill>
                <a:latin typeface="+mn-ea"/>
              </a:rPr>
              <a:t>社。</a:t>
            </a:r>
            <a:endParaRPr lang="en-US" altLang="ja-JP" dirty="0">
              <a:solidFill>
                <a:schemeClr val="tx1">
                  <a:lumMod val="50000"/>
                  <a:lumOff val="50000"/>
                </a:schemeClr>
              </a:solidFill>
              <a:latin typeface="+mn-ea"/>
            </a:endParaRPr>
          </a:p>
          <a:p>
            <a:pPr marL="285750" indent="-285750">
              <a:spcAft>
                <a:spcPts val="1200"/>
              </a:spcAft>
              <a:buClr>
                <a:schemeClr val="tx1">
                  <a:lumMod val="50000"/>
                  <a:lumOff val="50000"/>
                </a:schemeClr>
              </a:buClr>
              <a:buSzPct val="80000"/>
              <a:buFont typeface="Wingdings" pitchFamily="2" charset="2"/>
              <a:buChar char="l"/>
            </a:pPr>
            <a:r>
              <a:rPr kumimoji="1" lang="ja-JP" altLang="en-US">
                <a:solidFill>
                  <a:schemeClr val="tx1">
                    <a:lumMod val="50000"/>
                    <a:lumOff val="50000"/>
                  </a:schemeClr>
                </a:solidFill>
                <a:latin typeface="+mn-ea"/>
              </a:rPr>
              <a:t>就活期間中はひたすら想定問答対策</a:t>
            </a:r>
            <a:endParaRPr kumimoji="1" lang="en-US" altLang="ja-JP" dirty="0">
              <a:solidFill>
                <a:schemeClr val="tx1">
                  <a:lumMod val="50000"/>
                  <a:lumOff val="50000"/>
                </a:schemeClr>
              </a:solidFill>
              <a:latin typeface="+mn-ea"/>
            </a:endParaRPr>
          </a:p>
        </p:txBody>
      </p:sp>
      <p:sp>
        <p:nvSpPr>
          <p:cNvPr id="5" name="テキスト ボックス 4">
            <a:extLst>
              <a:ext uri="{FF2B5EF4-FFF2-40B4-BE49-F238E27FC236}">
                <a16:creationId xmlns:a16="http://schemas.microsoft.com/office/drawing/2014/main" id="{3411739C-7389-978B-CA8C-3322479C199D}"/>
              </a:ext>
            </a:extLst>
          </p:cNvPr>
          <p:cNvSpPr txBox="1"/>
          <p:nvPr/>
        </p:nvSpPr>
        <p:spPr>
          <a:xfrm>
            <a:off x="234670" y="4017738"/>
            <a:ext cx="2104267" cy="338554"/>
          </a:xfrm>
          <a:prstGeom prst="rect">
            <a:avLst/>
          </a:prstGeom>
          <a:noFill/>
        </p:spPr>
        <p:txBody>
          <a:bodyPr wrap="square" rtlCol="0">
            <a:spAutoFit/>
          </a:bodyPr>
          <a:lstStyle/>
          <a:p>
            <a:r>
              <a:rPr kumimoji="1" lang="ja-JP" altLang="en-US" sz="1600" b="1">
                <a:solidFill>
                  <a:schemeClr val="tx1">
                    <a:lumMod val="50000"/>
                    <a:lumOff val="50000"/>
                  </a:schemeClr>
                </a:solidFill>
              </a:rPr>
              <a:t>やったこと：</a:t>
            </a:r>
          </a:p>
        </p:txBody>
      </p:sp>
      <p:pic>
        <p:nvPicPr>
          <p:cNvPr id="6" name="図 5">
            <a:extLst>
              <a:ext uri="{FF2B5EF4-FFF2-40B4-BE49-F238E27FC236}">
                <a16:creationId xmlns:a16="http://schemas.microsoft.com/office/drawing/2014/main" id="{E562613C-6ACC-6333-4FA6-26AD3ED977FB}"/>
              </a:ext>
            </a:extLst>
          </p:cNvPr>
          <p:cNvPicPr>
            <a:picLocks noChangeAspect="1"/>
          </p:cNvPicPr>
          <p:nvPr/>
        </p:nvPicPr>
        <p:blipFill>
          <a:blip r:embed="rId3"/>
          <a:stretch>
            <a:fillRect/>
          </a:stretch>
        </p:blipFill>
        <p:spPr>
          <a:xfrm>
            <a:off x="401713" y="1229506"/>
            <a:ext cx="11388573" cy="2352323"/>
          </a:xfrm>
          <a:prstGeom prst="rect">
            <a:avLst/>
          </a:prstGeom>
        </p:spPr>
      </p:pic>
    </p:spTree>
    <p:extLst>
      <p:ext uri="{BB962C8B-B14F-4D97-AF65-F5344CB8AC3E}">
        <p14:creationId xmlns:p14="http://schemas.microsoft.com/office/powerpoint/2010/main" val="2299345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F8952B-AF73-A927-54E2-D431C43A7C0A}"/>
              </a:ext>
            </a:extLst>
          </p:cNvPr>
          <p:cNvSpPr/>
          <p:nvPr/>
        </p:nvSpPr>
        <p:spPr>
          <a:xfrm>
            <a:off x="0" y="0"/>
            <a:ext cx="12192000" cy="432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b="1"/>
              <a:t> 就活の軸・その変遷</a:t>
            </a:r>
            <a:endParaRPr kumimoji="1" lang="ja-JP" altLang="en-US" sz="2400" b="1"/>
          </a:p>
        </p:txBody>
      </p:sp>
      <p:sp>
        <p:nvSpPr>
          <p:cNvPr id="4" name="テキスト ボックス 3">
            <a:extLst>
              <a:ext uri="{FF2B5EF4-FFF2-40B4-BE49-F238E27FC236}">
                <a16:creationId xmlns:a16="http://schemas.microsoft.com/office/drawing/2014/main" id="{D0C0B860-F9AC-B464-14F1-D3E7EF54B29C}"/>
              </a:ext>
            </a:extLst>
          </p:cNvPr>
          <p:cNvSpPr txBox="1"/>
          <p:nvPr/>
        </p:nvSpPr>
        <p:spPr>
          <a:xfrm>
            <a:off x="551847" y="786983"/>
            <a:ext cx="11088303" cy="3954929"/>
          </a:xfrm>
          <a:prstGeom prst="rect">
            <a:avLst/>
          </a:prstGeom>
          <a:noFill/>
        </p:spPr>
        <p:txBody>
          <a:bodyPr wrap="square" rtlCol="0">
            <a:spAutoFit/>
          </a:bodyPr>
          <a:lstStyle/>
          <a:p>
            <a:pPr marL="285750" indent="-285750">
              <a:spcAft>
                <a:spcPts val="600"/>
              </a:spcAft>
              <a:buClr>
                <a:schemeClr val="tx1">
                  <a:lumMod val="50000"/>
                  <a:lumOff val="50000"/>
                </a:schemeClr>
              </a:buClr>
              <a:buSzPct val="80000"/>
              <a:buFont typeface="Wingdings" pitchFamily="2" charset="2"/>
              <a:buChar char="l"/>
            </a:pPr>
            <a:r>
              <a:rPr lang="ja-JP" altLang="en-US">
                <a:solidFill>
                  <a:schemeClr val="tx1">
                    <a:lumMod val="50000"/>
                    <a:lumOff val="50000"/>
                  </a:schemeClr>
                </a:solidFill>
                <a:latin typeface="+mn-ea"/>
              </a:rPr>
              <a:t>入所当初の野望：</a:t>
            </a:r>
            <a:endParaRPr lang="en-US" altLang="ja-JP" dirty="0">
              <a:solidFill>
                <a:schemeClr val="tx1">
                  <a:lumMod val="50000"/>
                  <a:lumOff val="50000"/>
                </a:schemeClr>
              </a:solidFill>
              <a:latin typeface="+mn-ea"/>
            </a:endParaRPr>
          </a:p>
          <a:p>
            <a:pPr>
              <a:buClr>
                <a:schemeClr val="tx1">
                  <a:lumMod val="50000"/>
                  <a:lumOff val="50000"/>
                </a:schemeClr>
              </a:buClr>
              <a:buSzPct val="80000"/>
            </a:pPr>
            <a:r>
              <a:rPr lang="en-US" altLang="ja-JP" dirty="0">
                <a:solidFill>
                  <a:schemeClr val="tx1">
                    <a:lumMod val="50000"/>
                    <a:lumOff val="50000"/>
                  </a:schemeClr>
                </a:solidFill>
                <a:latin typeface="+mn-ea"/>
              </a:rPr>
              <a:t>	</a:t>
            </a:r>
            <a:r>
              <a:rPr lang="ja-JP" altLang="en-US">
                <a:solidFill>
                  <a:schemeClr val="tx1">
                    <a:lumMod val="50000"/>
                    <a:lumOff val="50000"/>
                  </a:schemeClr>
                </a:solidFill>
                <a:latin typeface="+mn-ea"/>
              </a:rPr>
              <a:t>専門性を身に着けたい。一つの分野で長期的なキャリアを築きたい。</a:t>
            </a:r>
            <a:endParaRPr lang="en-US" altLang="ja-JP" dirty="0">
              <a:solidFill>
                <a:schemeClr val="tx1">
                  <a:lumMod val="50000"/>
                  <a:lumOff val="50000"/>
                </a:schemeClr>
              </a:solidFill>
              <a:latin typeface="+mn-ea"/>
            </a:endParaRPr>
          </a:p>
          <a:p>
            <a:pPr>
              <a:spcAft>
                <a:spcPts val="600"/>
              </a:spcAft>
              <a:buClr>
                <a:schemeClr val="tx1">
                  <a:lumMod val="50000"/>
                  <a:lumOff val="50000"/>
                </a:schemeClr>
              </a:buClr>
              <a:buSzPct val="80000"/>
            </a:pPr>
            <a:endParaRPr lang="en-US" altLang="ja-JP" dirty="0">
              <a:solidFill>
                <a:schemeClr val="tx1">
                  <a:lumMod val="50000"/>
                  <a:lumOff val="50000"/>
                </a:schemeClr>
              </a:solidFill>
              <a:latin typeface="+mn-ea"/>
            </a:endParaRPr>
          </a:p>
          <a:p>
            <a:pPr>
              <a:spcAft>
                <a:spcPts val="600"/>
              </a:spcAft>
              <a:buClr>
                <a:schemeClr val="tx1">
                  <a:lumMod val="50000"/>
                  <a:lumOff val="50000"/>
                </a:schemeClr>
              </a:buClr>
              <a:buSzPct val="80000"/>
            </a:pPr>
            <a:endParaRPr lang="en-US" altLang="ja-JP" dirty="0">
              <a:solidFill>
                <a:schemeClr val="tx1">
                  <a:lumMod val="50000"/>
                  <a:lumOff val="50000"/>
                </a:schemeClr>
              </a:solidFill>
              <a:latin typeface="+mn-ea"/>
            </a:endParaRPr>
          </a:p>
          <a:p>
            <a:pPr marL="285750" indent="-285750">
              <a:spcAft>
                <a:spcPts val="600"/>
              </a:spcAft>
              <a:buClr>
                <a:schemeClr val="tx1">
                  <a:lumMod val="50000"/>
                  <a:lumOff val="50000"/>
                </a:schemeClr>
              </a:buClr>
              <a:buSzPct val="80000"/>
              <a:buFont typeface="Wingdings" pitchFamily="2" charset="2"/>
              <a:buChar char="l"/>
            </a:pPr>
            <a:r>
              <a:rPr kumimoji="1" lang="ja-JP" altLang="en-US">
                <a:solidFill>
                  <a:schemeClr val="tx1">
                    <a:lumMod val="50000"/>
                    <a:lumOff val="50000"/>
                  </a:schemeClr>
                </a:solidFill>
                <a:latin typeface="+mn-ea"/>
              </a:rPr>
              <a:t>ある程度学習が進んで：</a:t>
            </a:r>
            <a:endParaRPr kumimoji="1" lang="en-US" altLang="ja-JP" dirty="0">
              <a:solidFill>
                <a:schemeClr val="tx1">
                  <a:lumMod val="50000"/>
                  <a:lumOff val="50000"/>
                </a:schemeClr>
              </a:solidFill>
              <a:latin typeface="+mn-ea"/>
            </a:endParaRPr>
          </a:p>
          <a:p>
            <a:pPr>
              <a:buClr>
                <a:schemeClr val="tx1">
                  <a:lumMod val="50000"/>
                  <a:lumOff val="50000"/>
                </a:schemeClr>
              </a:buClr>
              <a:buSzPct val="80000"/>
            </a:pPr>
            <a:r>
              <a:rPr lang="en-US" altLang="ja-JP" dirty="0">
                <a:solidFill>
                  <a:schemeClr val="tx1">
                    <a:lumMod val="50000"/>
                    <a:lumOff val="50000"/>
                  </a:schemeClr>
                </a:solidFill>
                <a:latin typeface="+mn-ea"/>
              </a:rPr>
              <a:t>	</a:t>
            </a:r>
            <a:r>
              <a:rPr lang="ja-JP" altLang="en-US">
                <a:solidFill>
                  <a:schemeClr val="tx1">
                    <a:lumMod val="50000"/>
                    <a:lumOff val="50000"/>
                  </a:schemeClr>
                </a:solidFill>
                <a:latin typeface="+mn-ea"/>
              </a:rPr>
              <a:t>機械学習モデルの構築が楽しい。</a:t>
            </a:r>
            <a:br>
              <a:rPr lang="en-US" altLang="ja-JP" dirty="0">
                <a:solidFill>
                  <a:schemeClr val="tx1">
                    <a:lumMod val="50000"/>
                    <a:lumOff val="50000"/>
                  </a:schemeClr>
                </a:solidFill>
                <a:latin typeface="+mn-ea"/>
              </a:rPr>
            </a:br>
            <a:r>
              <a:rPr lang="en-US" altLang="ja-JP" dirty="0">
                <a:solidFill>
                  <a:schemeClr val="tx1">
                    <a:lumMod val="50000"/>
                    <a:lumOff val="50000"/>
                  </a:schemeClr>
                </a:solidFill>
                <a:latin typeface="+mn-ea"/>
              </a:rPr>
              <a:t>	</a:t>
            </a:r>
            <a:r>
              <a:rPr lang="ja-JP" altLang="en-US">
                <a:solidFill>
                  <a:schemeClr val="tx1">
                    <a:lumMod val="50000"/>
                    <a:lumOff val="50000"/>
                  </a:schemeClr>
                </a:solidFill>
                <a:latin typeface="+mn-ea"/>
              </a:rPr>
              <a:t>機械学習エンジニアをやれたらいいな（でも就業において求められるレベルは高い）。</a:t>
            </a:r>
            <a:endParaRPr lang="en-US" altLang="ja-JP" dirty="0">
              <a:solidFill>
                <a:schemeClr val="tx1">
                  <a:lumMod val="50000"/>
                  <a:lumOff val="50000"/>
                </a:schemeClr>
              </a:solidFill>
              <a:latin typeface="+mn-ea"/>
            </a:endParaRPr>
          </a:p>
          <a:p>
            <a:pPr>
              <a:spcAft>
                <a:spcPts val="600"/>
              </a:spcAft>
              <a:buClr>
                <a:schemeClr val="tx1">
                  <a:lumMod val="50000"/>
                  <a:lumOff val="50000"/>
                </a:schemeClr>
              </a:buClr>
              <a:buSzPct val="80000"/>
            </a:pPr>
            <a:endParaRPr lang="en-US" altLang="ja-JP" dirty="0">
              <a:solidFill>
                <a:schemeClr val="tx1">
                  <a:lumMod val="50000"/>
                  <a:lumOff val="50000"/>
                </a:schemeClr>
              </a:solidFill>
              <a:latin typeface="+mn-ea"/>
            </a:endParaRPr>
          </a:p>
          <a:p>
            <a:pPr>
              <a:spcAft>
                <a:spcPts val="600"/>
              </a:spcAft>
              <a:buClr>
                <a:schemeClr val="tx1">
                  <a:lumMod val="50000"/>
                  <a:lumOff val="50000"/>
                </a:schemeClr>
              </a:buClr>
              <a:buSzPct val="80000"/>
            </a:pPr>
            <a:endParaRPr kumimoji="1" lang="en-US" altLang="ja-JP" dirty="0">
              <a:solidFill>
                <a:schemeClr val="tx1">
                  <a:lumMod val="50000"/>
                  <a:lumOff val="50000"/>
                </a:schemeClr>
              </a:solidFill>
              <a:latin typeface="+mn-ea"/>
            </a:endParaRPr>
          </a:p>
          <a:p>
            <a:pPr marL="285750" indent="-285750">
              <a:spcAft>
                <a:spcPts val="600"/>
              </a:spcAft>
              <a:buClr>
                <a:schemeClr val="tx1">
                  <a:lumMod val="50000"/>
                  <a:lumOff val="50000"/>
                </a:schemeClr>
              </a:buClr>
              <a:buSzPct val="80000"/>
              <a:buFont typeface="Wingdings" pitchFamily="2" charset="2"/>
              <a:buChar char="l"/>
            </a:pPr>
            <a:r>
              <a:rPr lang="ja-JP" altLang="en-US">
                <a:solidFill>
                  <a:schemeClr val="tx1">
                    <a:lumMod val="50000"/>
                    <a:lumOff val="50000"/>
                  </a:schemeClr>
                </a:solidFill>
                <a:latin typeface="+mn-ea"/>
              </a:rPr>
              <a:t>就活準備</a:t>
            </a:r>
            <a:r>
              <a:rPr lang="en-US" altLang="ja-JP" dirty="0">
                <a:solidFill>
                  <a:schemeClr val="tx1">
                    <a:lumMod val="50000"/>
                    <a:lumOff val="50000"/>
                  </a:schemeClr>
                </a:solidFill>
                <a:latin typeface="+mn-ea"/>
              </a:rPr>
              <a:t>〜</a:t>
            </a:r>
            <a:r>
              <a:rPr lang="ja-JP" altLang="en-US">
                <a:solidFill>
                  <a:schemeClr val="tx1">
                    <a:lumMod val="50000"/>
                    <a:lumOff val="50000"/>
                  </a:schemeClr>
                </a:solidFill>
                <a:latin typeface="+mn-ea"/>
              </a:rPr>
              <a:t>就活中：</a:t>
            </a:r>
            <a:endParaRPr lang="en-US" altLang="ja-JP" dirty="0">
              <a:solidFill>
                <a:schemeClr val="tx1">
                  <a:lumMod val="50000"/>
                  <a:lumOff val="50000"/>
                </a:schemeClr>
              </a:solidFill>
              <a:latin typeface="+mn-ea"/>
            </a:endParaRPr>
          </a:p>
          <a:p>
            <a:pPr>
              <a:spcAft>
                <a:spcPts val="600"/>
              </a:spcAft>
              <a:buClr>
                <a:schemeClr val="tx1">
                  <a:lumMod val="50000"/>
                  <a:lumOff val="50000"/>
                </a:schemeClr>
              </a:buClr>
              <a:buSzPct val="100000"/>
            </a:pPr>
            <a:r>
              <a:rPr kumimoji="1" lang="en-US" altLang="ja-JP" dirty="0">
                <a:solidFill>
                  <a:schemeClr val="tx1">
                    <a:lumMod val="50000"/>
                    <a:lumOff val="50000"/>
                  </a:schemeClr>
                </a:solidFill>
                <a:latin typeface="+mn-ea"/>
              </a:rPr>
              <a:t>	AI</a:t>
            </a:r>
            <a:r>
              <a:rPr kumimoji="1" lang="ja-JP" altLang="en-US">
                <a:solidFill>
                  <a:schemeClr val="tx1">
                    <a:lumMod val="50000"/>
                    <a:lumOff val="50000"/>
                  </a:schemeClr>
                </a:solidFill>
                <a:latin typeface="+mn-ea"/>
              </a:rPr>
              <a:t>・機械学習の実装でスペシャリストになるのは素養（数学など）の面でハードルが高い。</a:t>
            </a:r>
            <a:br>
              <a:rPr kumimoji="1" lang="en-US" altLang="ja-JP" dirty="0">
                <a:solidFill>
                  <a:schemeClr val="tx1">
                    <a:lumMod val="50000"/>
                    <a:lumOff val="50000"/>
                  </a:schemeClr>
                </a:solidFill>
                <a:latin typeface="+mn-ea"/>
              </a:rPr>
            </a:br>
            <a:r>
              <a:rPr kumimoji="1" lang="en-US" altLang="ja-JP" dirty="0">
                <a:solidFill>
                  <a:schemeClr val="tx1">
                    <a:lumMod val="50000"/>
                    <a:lumOff val="50000"/>
                  </a:schemeClr>
                </a:solidFill>
                <a:latin typeface="+mn-ea"/>
              </a:rPr>
              <a:t>	</a:t>
            </a:r>
            <a:r>
              <a:rPr kumimoji="1" lang="ja-JP" altLang="en-US">
                <a:solidFill>
                  <a:schemeClr val="tx1">
                    <a:lumMod val="50000"/>
                    <a:lumOff val="50000"/>
                  </a:schemeClr>
                </a:solidFill>
                <a:latin typeface="+mn-ea"/>
              </a:rPr>
              <a:t>電通の面接で聞いた話から、新しい技術を社会実装するソリューション開発にも魅力を感じる。</a:t>
            </a:r>
            <a:endParaRPr kumimoji="1" lang="en-US" altLang="ja-JP" dirty="0">
              <a:solidFill>
                <a:schemeClr val="tx1">
                  <a:lumMod val="50000"/>
                  <a:lumOff val="50000"/>
                </a:schemeClr>
              </a:solidFill>
              <a:latin typeface="+mn-ea"/>
            </a:endParaRPr>
          </a:p>
        </p:txBody>
      </p:sp>
      <p:grpSp>
        <p:nvGrpSpPr>
          <p:cNvPr id="6" name="グループ化 5">
            <a:extLst>
              <a:ext uri="{FF2B5EF4-FFF2-40B4-BE49-F238E27FC236}">
                <a16:creationId xmlns:a16="http://schemas.microsoft.com/office/drawing/2014/main" id="{F37535FC-245D-5DC1-D8AF-58AAF18AE8E6}"/>
              </a:ext>
            </a:extLst>
          </p:cNvPr>
          <p:cNvGrpSpPr/>
          <p:nvPr/>
        </p:nvGrpSpPr>
        <p:grpSpPr>
          <a:xfrm rot="5400000">
            <a:off x="5879998" y="1634236"/>
            <a:ext cx="432000" cy="433316"/>
            <a:chOff x="5539003" y="4421393"/>
            <a:chExt cx="453517" cy="432000"/>
          </a:xfrm>
        </p:grpSpPr>
        <p:sp>
          <p:nvSpPr>
            <p:cNvPr id="7" name="円/楕円 6">
              <a:extLst>
                <a:ext uri="{FF2B5EF4-FFF2-40B4-BE49-F238E27FC236}">
                  <a16:creationId xmlns:a16="http://schemas.microsoft.com/office/drawing/2014/main" id="{2F2D15E4-158B-E864-C338-311C800A21A7}"/>
                </a:ext>
              </a:extLst>
            </p:cNvPr>
            <p:cNvSpPr/>
            <p:nvPr/>
          </p:nvSpPr>
          <p:spPr>
            <a:xfrm>
              <a:off x="5539003" y="4421393"/>
              <a:ext cx="432000" cy="432000"/>
            </a:xfrm>
            <a:prstGeom prst="ellipse">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7B28FD6-F389-4726-F685-178903694A76}"/>
                </a:ext>
              </a:extLst>
            </p:cNvPr>
            <p:cNvSpPr txBox="1"/>
            <p:nvPr/>
          </p:nvSpPr>
          <p:spPr>
            <a:xfrm>
              <a:off x="5560520" y="4421395"/>
              <a:ext cx="432000" cy="430887"/>
            </a:xfrm>
            <a:prstGeom prst="rect">
              <a:avLst/>
            </a:prstGeom>
            <a:noFill/>
          </p:spPr>
          <p:txBody>
            <a:bodyPr wrap="square" rtlCol="0">
              <a:spAutoFit/>
            </a:bodyPr>
            <a:lstStyle/>
            <a:p>
              <a:pPr algn="ctr"/>
              <a:r>
                <a:rPr kumimoji="1" lang="en-US" altLang="ja-JP" sz="2200" b="1" dirty="0">
                  <a:solidFill>
                    <a:schemeClr val="bg1"/>
                  </a:solidFill>
                </a:rPr>
                <a:t>&gt;</a:t>
              </a:r>
              <a:endParaRPr kumimoji="1" lang="ja-JP" altLang="en-US" sz="2200" b="1">
                <a:solidFill>
                  <a:schemeClr val="bg1"/>
                </a:solidFill>
              </a:endParaRPr>
            </a:p>
          </p:txBody>
        </p:sp>
      </p:grpSp>
      <p:grpSp>
        <p:nvGrpSpPr>
          <p:cNvPr id="9" name="グループ化 8">
            <a:extLst>
              <a:ext uri="{FF2B5EF4-FFF2-40B4-BE49-F238E27FC236}">
                <a16:creationId xmlns:a16="http://schemas.microsoft.com/office/drawing/2014/main" id="{C33FE22B-CCCC-E3A1-6F19-119F608FCCF9}"/>
              </a:ext>
            </a:extLst>
          </p:cNvPr>
          <p:cNvGrpSpPr/>
          <p:nvPr/>
        </p:nvGrpSpPr>
        <p:grpSpPr>
          <a:xfrm rot="5400000">
            <a:off x="5879998" y="3242575"/>
            <a:ext cx="432000" cy="433316"/>
            <a:chOff x="5539003" y="4421393"/>
            <a:chExt cx="453517" cy="432000"/>
          </a:xfrm>
        </p:grpSpPr>
        <p:sp>
          <p:nvSpPr>
            <p:cNvPr id="10" name="円/楕円 9">
              <a:extLst>
                <a:ext uri="{FF2B5EF4-FFF2-40B4-BE49-F238E27FC236}">
                  <a16:creationId xmlns:a16="http://schemas.microsoft.com/office/drawing/2014/main" id="{59DEAB77-ECB6-3086-7F7C-3813D35A513C}"/>
                </a:ext>
              </a:extLst>
            </p:cNvPr>
            <p:cNvSpPr/>
            <p:nvPr/>
          </p:nvSpPr>
          <p:spPr>
            <a:xfrm>
              <a:off x="5539003" y="4421393"/>
              <a:ext cx="432000" cy="432000"/>
            </a:xfrm>
            <a:prstGeom prst="ellipse">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01E0306-6F7A-674B-0B8C-7F7553DF5D9E}"/>
                </a:ext>
              </a:extLst>
            </p:cNvPr>
            <p:cNvSpPr txBox="1"/>
            <p:nvPr/>
          </p:nvSpPr>
          <p:spPr>
            <a:xfrm>
              <a:off x="5560520" y="4421395"/>
              <a:ext cx="432000" cy="430887"/>
            </a:xfrm>
            <a:prstGeom prst="rect">
              <a:avLst/>
            </a:prstGeom>
            <a:noFill/>
          </p:spPr>
          <p:txBody>
            <a:bodyPr wrap="square" rtlCol="0">
              <a:spAutoFit/>
            </a:bodyPr>
            <a:lstStyle/>
            <a:p>
              <a:pPr algn="ctr"/>
              <a:r>
                <a:rPr kumimoji="1" lang="en-US" altLang="ja-JP" sz="2200" b="1" dirty="0">
                  <a:solidFill>
                    <a:schemeClr val="bg1"/>
                  </a:solidFill>
                </a:rPr>
                <a:t>&gt;</a:t>
              </a:r>
              <a:endParaRPr kumimoji="1" lang="ja-JP" altLang="en-US" sz="2200" b="1">
                <a:solidFill>
                  <a:schemeClr val="bg1"/>
                </a:solidFill>
              </a:endParaRPr>
            </a:p>
          </p:txBody>
        </p:sp>
      </p:grpSp>
      <p:grpSp>
        <p:nvGrpSpPr>
          <p:cNvPr id="12" name="グループ化 11">
            <a:extLst>
              <a:ext uri="{FF2B5EF4-FFF2-40B4-BE49-F238E27FC236}">
                <a16:creationId xmlns:a16="http://schemas.microsoft.com/office/drawing/2014/main" id="{DB10B3DA-3C29-179B-E61B-E7DBABD346CF}"/>
              </a:ext>
            </a:extLst>
          </p:cNvPr>
          <p:cNvGrpSpPr/>
          <p:nvPr/>
        </p:nvGrpSpPr>
        <p:grpSpPr>
          <a:xfrm rot="5400000">
            <a:off x="5879996" y="4830418"/>
            <a:ext cx="432000" cy="433316"/>
            <a:chOff x="5539003" y="4421393"/>
            <a:chExt cx="453517" cy="432000"/>
          </a:xfrm>
        </p:grpSpPr>
        <p:sp>
          <p:nvSpPr>
            <p:cNvPr id="13" name="円/楕円 12">
              <a:extLst>
                <a:ext uri="{FF2B5EF4-FFF2-40B4-BE49-F238E27FC236}">
                  <a16:creationId xmlns:a16="http://schemas.microsoft.com/office/drawing/2014/main" id="{6DC949D3-962D-5671-E245-70C71072D500}"/>
                </a:ext>
              </a:extLst>
            </p:cNvPr>
            <p:cNvSpPr/>
            <p:nvPr/>
          </p:nvSpPr>
          <p:spPr>
            <a:xfrm>
              <a:off x="5539003" y="4421393"/>
              <a:ext cx="432000" cy="432000"/>
            </a:xfrm>
            <a:prstGeom prst="ellipse">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15D9B865-1136-5AFE-0931-5A8D7FB34E34}"/>
                </a:ext>
              </a:extLst>
            </p:cNvPr>
            <p:cNvSpPr txBox="1"/>
            <p:nvPr/>
          </p:nvSpPr>
          <p:spPr>
            <a:xfrm>
              <a:off x="5560520" y="4421395"/>
              <a:ext cx="432000" cy="430887"/>
            </a:xfrm>
            <a:prstGeom prst="rect">
              <a:avLst/>
            </a:prstGeom>
            <a:noFill/>
          </p:spPr>
          <p:txBody>
            <a:bodyPr wrap="square" rtlCol="0">
              <a:spAutoFit/>
            </a:bodyPr>
            <a:lstStyle/>
            <a:p>
              <a:pPr algn="ctr"/>
              <a:r>
                <a:rPr kumimoji="1" lang="en-US" altLang="ja-JP" sz="2200" b="1" dirty="0">
                  <a:solidFill>
                    <a:schemeClr val="bg1"/>
                  </a:solidFill>
                </a:rPr>
                <a:t>&gt;</a:t>
              </a:r>
              <a:endParaRPr kumimoji="1" lang="ja-JP" altLang="en-US" sz="2200" b="1">
                <a:solidFill>
                  <a:schemeClr val="bg1"/>
                </a:solidFill>
              </a:endParaRPr>
            </a:p>
          </p:txBody>
        </p:sp>
      </p:grpSp>
      <p:sp>
        <p:nvSpPr>
          <p:cNvPr id="15" name="テキスト ボックス 14">
            <a:extLst>
              <a:ext uri="{FF2B5EF4-FFF2-40B4-BE49-F238E27FC236}">
                <a16:creationId xmlns:a16="http://schemas.microsoft.com/office/drawing/2014/main" id="{C3FACA56-95AE-83E5-5CFD-E332E13D1F12}"/>
              </a:ext>
            </a:extLst>
          </p:cNvPr>
          <p:cNvSpPr txBox="1"/>
          <p:nvPr/>
        </p:nvSpPr>
        <p:spPr>
          <a:xfrm>
            <a:off x="3628003" y="5408758"/>
            <a:ext cx="4935985" cy="651373"/>
          </a:xfrm>
          <a:prstGeom prst="rect">
            <a:avLst/>
          </a:prstGeom>
          <a:noFill/>
        </p:spPr>
        <p:txBody>
          <a:bodyPr wrap="square" rtlCol="0">
            <a:spAutoFit/>
          </a:bodyPr>
          <a:lstStyle/>
          <a:p>
            <a:r>
              <a:rPr kumimoji="1" lang="en-US" altLang="ja-JP" sz="3600" dirty="0">
                <a:solidFill>
                  <a:schemeClr val="tx1">
                    <a:lumMod val="50000"/>
                    <a:lumOff val="50000"/>
                  </a:schemeClr>
                </a:solidFill>
              </a:rPr>
              <a:t>IBM</a:t>
            </a:r>
            <a:r>
              <a:rPr lang="en-US" altLang="ja-JP" sz="3600" dirty="0">
                <a:solidFill>
                  <a:schemeClr val="tx1">
                    <a:lumMod val="50000"/>
                    <a:lumOff val="50000"/>
                  </a:schemeClr>
                </a:solidFill>
              </a:rPr>
              <a:t> or </a:t>
            </a:r>
            <a:r>
              <a:rPr lang="ja-JP" altLang="en-US" sz="3600">
                <a:solidFill>
                  <a:schemeClr val="tx1">
                    <a:lumMod val="50000"/>
                    <a:lumOff val="50000"/>
                  </a:schemeClr>
                </a:solidFill>
              </a:rPr>
              <a:t>アクセンチュア</a:t>
            </a:r>
            <a:endParaRPr kumimoji="1" lang="ja-JP" altLang="en-US" sz="3600">
              <a:solidFill>
                <a:schemeClr val="tx1">
                  <a:lumMod val="50000"/>
                  <a:lumOff val="50000"/>
                </a:schemeClr>
              </a:solidFill>
            </a:endParaRPr>
          </a:p>
        </p:txBody>
      </p:sp>
    </p:spTree>
    <p:extLst>
      <p:ext uri="{BB962C8B-B14F-4D97-AF65-F5344CB8AC3E}">
        <p14:creationId xmlns:p14="http://schemas.microsoft.com/office/powerpoint/2010/main" val="146721438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1180</TotalTime>
  <Words>3024</Words>
  <Application>Microsoft Macintosh PowerPoint</Application>
  <PresentationFormat>ワイド画面</PresentationFormat>
  <Paragraphs>229</Paragraphs>
  <Slides>12</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12</vt:i4>
      </vt:variant>
    </vt:vector>
  </HeadingPairs>
  <TitlesOfParts>
    <vt:vector size="19" baseType="lpstr">
      <vt:lpstr>Google Sans</vt:lpstr>
      <vt:lpstr>システムフォント（レギュラー）</vt:lpstr>
      <vt:lpstr>游ゴシック</vt:lpstr>
      <vt:lpstr>游ゴシック Light</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Makoto Noda</dc:creator>
  <cp:lastModifiedBy>Makoto Noda</cp:lastModifiedBy>
  <cp:revision>46</cp:revision>
  <dcterms:created xsi:type="dcterms:W3CDTF">2024-06-24T08:25:42Z</dcterms:created>
  <dcterms:modified xsi:type="dcterms:W3CDTF">2024-07-10T03:53:13Z</dcterms:modified>
</cp:coreProperties>
</file>